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7773988" cy="10059988"/>
  <p:notesSz cx="7315200" cy="9601200"/>
  <p:defaultTextStyle>
    <a:defPPr>
      <a:defRPr lang="en-CA"/>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757" autoAdjust="0"/>
    <p:restoredTop sz="99645" autoAdjust="0"/>
  </p:normalViewPr>
  <p:slideViewPr>
    <p:cSldViewPr>
      <p:cViewPr>
        <p:scale>
          <a:sx n="75" d="100"/>
          <a:sy n="75" d="100"/>
        </p:scale>
        <p:origin x="-768" y="-90"/>
      </p:cViewPr>
      <p:guideLst>
        <p:guide orient="horz" pos="3169"/>
        <p:guide pos="2449"/>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613" y="3125788"/>
            <a:ext cx="6608762" cy="21558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166813" y="5700713"/>
            <a:ext cx="5440362" cy="2570162"/>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6" name="Rectangle 6"/>
          <p:cNvSpPr>
            <a:spLocks noGrp="1" noChangeArrowheads="1"/>
          </p:cNvSpPr>
          <p:nvPr>
            <p:ph type="sldNum" sz="quarter" idx="12"/>
          </p:nvPr>
        </p:nvSpPr>
        <p:spPr>
          <a:ln/>
        </p:spPr>
        <p:txBody>
          <a:bodyPr/>
          <a:lstStyle>
            <a:lvl1pPr>
              <a:defRPr/>
            </a:lvl1pPr>
          </a:lstStyle>
          <a:p>
            <a:pPr>
              <a:defRPr/>
            </a:pPr>
            <a:fld id="{45216BA7-E522-4147-846D-65372A77EA44}" type="slidenum">
              <a:rPr lang="en-CA" altLang="en-US"/>
              <a:pPr>
                <a:defRPr/>
              </a:pPr>
              <a:t>‹#›</a:t>
            </a:fld>
            <a:endParaRPr lang="en-CA"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6" name="Rectangle 6"/>
          <p:cNvSpPr>
            <a:spLocks noGrp="1" noChangeArrowheads="1"/>
          </p:cNvSpPr>
          <p:nvPr>
            <p:ph type="sldNum" sz="quarter" idx="12"/>
          </p:nvPr>
        </p:nvSpPr>
        <p:spPr>
          <a:ln/>
        </p:spPr>
        <p:txBody>
          <a:bodyPr/>
          <a:lstStyle>
            <a:lvl1pPr>
              <a:defRPr/>
            </a:lvl1pPr>
          </a:lstStyle>
          <a:p>
            <a:pPr>
              <a:defRPr/>
            </a:pPr>
            <a:fld id="{ADAE39A9-FF52-4757-A7BB-E0DFB546CFE4}" type="slidenum">
              <a:rPr lang="en-CA" altLang="en-US"/>
              <a:pPr>
                <a:defRPr/>
              </a:pPr>
              <a:t>‹#›</a:t>
            </a:fld>
            <a:endParaRPr lang="en-CA"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7213" y="403225"/>
            <a:ext cx="1747837" cy="85820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388938" y="403225"/>
            <a:ext cx="5095875" cy="85820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6" name="Rectangle 6"/>
          <p:cNvSpPr>
            <a:spLocks noGrp="1" noChangeArrowheads="1"/>
          </p:cNvSpPr>
          <p:nvPr>
            <p:ph type="sldNum" sz="quarter" idx="12"/>
          </p:nvPr>
        </p:nvSpPr>
        <p:spPr>
          <a:ln/>
        </p:spPr>
        <p:txBody>
          <a:bodyPr/>
          <a:lstStyle>
            <a:lvl1pPr>
              <a:defRPr/>
            </a:lvl1pPr>
          </a:lstStyle>
          <a:p>
            <a:pPr>
              <a:defRPr/>
            </a:pPr>
            <a:fld id="{B6020248-3650-40DC-B5C2-C488699D0C2C}" type="slidenum">
              <a:rPr lang="en-CA" altLang="en-US"/>
              <a:pPr>
                <a:defRPr/>
              </a:pPr>
              <a:t>‹#›</a:t>
            </a:fld>
            <a:endParaRPr lang="en-CA"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6" name="Rectangle 6"/>
          <p:cNvSpPr>
            <a:spLocks noGrp="1" noChangeArrowheads="1"/>
          </p:cNvSpPr>
          <p:nvPr>
            <p:ph type="sldNum" sz="quarter" idx="12"/>
          </p:nvPr>
        </p:nvSpPr>
        <p:spPr>
          <a:ln/>
        </p:spPr>
        <p:txBody>
          <a:bodyPr/>
          <a:lstStyle>
            <a:lvl1pPr>
              <a:defRPr/>
            </a:lvl1pPr>
          </a:lstStyle>
          <a:p>
            <a:pPr>
              <a:defRPr/>
            </a:pPr>
            <a:fld id="{6FB87919-E800-4E6B-A3F6-2E18F58CA65F}" type="slidenum">
              <a:rPr lang="en-CA" altLang="en-US"/>
              <a:pPr>
                <a:defRPr/>
              </a:pPr>
              <a:t>‹#›</a:t>
            </a:fld>
            <a:endParaRPr lang="en-CA"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4363" y="6464300"/>
            <a:ext cx="6607175" cy="1998663"/>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614363" y="4264025"/>
            <a:ext cx="6607175" cy="22002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6" name="Rectangle 6"/>
          <p:cNvSpPr>
            <a:spLocks noGrp="1" noChangeArrowheads="1"/>
          </p:cNvSpPr>
          <p:nvPr>
            <p:ph type="sldNum" sz="quarter" idx="12"/>
          </p:nvPr>
        </p:nvSpPr>
        <p:spPr>
          <a:ln/>
        </p:spPr>
        <p:txBody>
          <a:bodyPr/>
          <a:lstStyle>
            <a:lvl1pPr>
              <a:defRPr/>
            </a:lvl1pPr>
          </a:lstStyle>
          <a:p>
            <a:pPr>
              <a:defRPr/>
            </a:pPr>
            <a:fld id="{FD34DC40-B000-4DF2-BCD0-D1226A31089C}" type="slidenum">
              <a:rPr lang="en-CA" altLang="en-US"/>
              <a:pPr>
                <a:defRPr/>
              </a:pPr>
              <a:t>‹#›</a:t>
            </a:fld>
            <a:endParaRPr lang="en-CA"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388938" y="2347913"/>
            <a:ext cx="3421062" cy="6637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3962400" y="2347913"/>
            <a:ext cx="3422650" cy="66373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7" name="Rectangle 6"/>
          <p:cNvSpPr>
            <a:spLocks noGrp="1" noChangeArrowheads="1"/>
          </p:cNvSpPr>
          <p:nvPr>
            <p:ph type="sldNum" sz="quarter" idx="12"/>
          </p:nvPr>
        </p:nvSpPr>
        <p:spPr>
          <a:ln/>
        </p:spPr>
        <p:txBody>
          <a:bodyPr/>
          <a:lstStyle>
            <a:lvl1pPr>
              <a:defRPr/>
            </a:lvl1pPr>
          </a:lstStyle>
          <a:p>
            <a:pPr>
              <a:defRPr/>
            </a:pPr>
            <a:fld id="{9F3B484A-C77E-4AB8-9807-30403B492CA3}" type="slidenum">
              <a:rPr lang="en-CA" altLang="en-US"/>
              <a:pPr>
                <a:defRPr/>
              </a:pPr>
              <a:t>‹#›</a:t>
            </a:fld>
            <a:endParaRPr lang="en-CA"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388938" y="2251075"/>
            <a:ext cx="3435350" cy="9398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938" y="3190875"/>
            <a:ext cx="3435350" cy="5795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3949700" y="2251075"/>
            <a:ext cx="3435350" cy="9398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9700" y="3190875"/>
            <a:ext cx="3435350" cy="57959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9" name="Rectangle 6"/>
          <p:cNvSpPr>
            <a:spLocks noGrp="1" noChangeArrowheads="1"/>
          </p:cNvSpPr>
          <p:nvPr>
            <p:ph type="sldNum" sz="quarter" idx="12"/>
          </p:nvPr>
        </p:nvSpPr>
        <p:spPr>
          <a:ln/>
        </p:spPr>
        <p:txBody>
          <a:bodyPr/>
          <a:lstStyle>
            <a:lvl1pPr>
              <a:defRPr/>
            </a:lvl1pPr>
          </a:lstStyle>
          <a:p>
            <a:pPr>
              <a:defRPr/>
            </a:pPr>
            <a:fld id="{9FF2D1F7-B781-416E-890E-E955873E8AAC}" type="slidenum">
              <a:rPr lang="en-CA" altLang="en-US"/>
              <a:pPr>
                <a:defRPr/>
              </a:pPr>
              <a:t>‹#›</a:t>
            </a:fld>
            <a:endParaRPr lang="en-CA"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5" name="Rectangle 6"/>
          <p:cNvSpPr>
            <a:spLocks noGrp="1" noChangeArrowheads="1"/>
          </p:cNvSpPr>
          <p:nvPr>
            <p:ph type="sldNum" sz="quarter" idx="12"/>
          </p:nvPr>
        </p:nvSpPr>
        <p:spPr>
          <a:ln/>
        </p:spPr>
        <p:txBody>
          <a:bodyPr/>
          <a:lstStyle>
            <a:lvl1pPr>
              <a:defRPr/>
            </a:lvl1pPr>
          </a:lstStyle>
          <a:p>
            <a:pPr>
              <a:defRPr/>
            </a:pPr>
            <a:fld id="{1EF64D0C-5DB3-4461-823E-845DE8E97E6B}" type="slidenum">
              <a:rPr lang="en-CA" altLang="en-US"/>
              <a:pPr>
                <a:defRPr/>
              </a:pPr>
              <a:t>‹#›</a:t>
            </a:fld>
            <a:endParaRPr lang="en-CA"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4" name="Rectangle 6"/>
          <p:cNvSpPr>
            <a:spLocks noGrp="1" noChangeArrowheads="1"/>
          </p:cNvSpPr>
          <p:nvPr>
            <p:ph type="sldNum" sz="quarter" idx="12"/>
          </p:nvPr>
        </p:nvSpPr>
        <p:spPr>
          <a:ln/>
        </p:spPr>
        <p:txBody>
          <a:bodyPr/>
          <a:lstStyle>
            <a:lvl1pPr>
              <a:defRPr/>
            </a:lvl1pPr>
          </a:lstStyle>
          <a:p>
            <a:pPr>
              <a:defRPr/>
            </a:pPr>
            <a:fld id="{B4E5677E-B4F4-48CD-9447-8687BF25A923}" type="slidenum">
              <a:rPr lang="en-CA" altLang="en-US"/>
              <a:pPr>
                <a:defRPr/>
              </a:pPr>
              <a:t>‹#›</a:t>
            </a:fld>
            <a:endParaRPr lang="en-CA"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938" y="400050"/>
            <a:ext cx="2557462" cy="1704975"/>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040063" y="400050"/>
            <a:ext cx="4344987" cy="85867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388938" y="2105025"/>
            <a:ext cx="2557462" cy="68818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7" name="Rectangle 6"/>
          <p:cNvSpPr>
            <a:spLocks noGrp="1" noChangeArrowheads="1"/>
          </p:cNvSpPr>
          <p:nvPr>
            <p:ph type="sldNum" sz="quarter" idx="12"/>
          </p:nvPr>
        </p:nvSpPr>
        <p:spPr>
          <a:ln/>
        </p:spPr>
        <p:txBody>
          <a:bodyPr/>
          <a:lstStyle>
            <a:lvl1pPr>
              <a:defRPr/>
            </a:lvl1pPr>
          </a:lstStyle>
          <a:p>
            <a:pPr>
              <a:defRPr/>
            </a:pPr>
            <a:fld id="{2D6BA7E7-8F74-4D94-9173-8EC02B038BE1}" type="slidenum">
              <a:rPr lang="en-CA" altLang="en-US"/>
              <a:pPr>
                <a:defRPr/>
              </a:pPr>
              <a:t>‹#›</a:t>
            </a:fld>
            <a:endParaRPr lang="en-CA"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4000" y="7042150"/>
            <a:ext cx="4664075" cy="831850"/>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524000" y="898525"/>
            <a:ext cx="4664075" cy="60356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524000" y="7874000"/>
            <a:ext cx="4664075" cy="11795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CA"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CA" altLang="en-US"/>
          </a:p>
        </p:txBody>
      </p:sp>
      <p:sp>
        <p:nvSpPr>
          <p:cNvPr id="7" name="Rectangle 6"/>
          <p:cNvSpPr>
            <a:spLocks noGrp="1" noChangeArrowheads="1"/>
          </p:cNvSpPr>
          <p:nvPr>
            <p:ph type="sldNum" sz="quarter" idx="12"/>
          </p:nvPr>
        </p:nvSpPr>
        <p:spPr>
          <a:ln/>
        </p:spPr>
        <p:txBody>
          <a:bodyPr/>
          <a:lstStyle>
            <a:lvl1pPr>
              <a:defRPr/>
            </a:lvl1pPr>
          </a:lstStyle>
          <a:p>
            <a:pPr>
              <a:defRPr/>
            </a:pPr>
            <a:fld id="{6653A218-0F0E-4489-8747-47FE9008C69B}" type="slidenum">
              <a:rPr lang="en-CA" altLang="en-US"/>
              <a:pPr>
                <a:defRPr/>
              </a:pPr>
              <a:t>‹#›</a:t>
            </a:fld>
            <a:endParaRPr lang="en-CA"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8938" y="403225"/>
            <a:ext cx="6996112"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CA" altLang="en-US" smtClean="0"/>
              <a:t>Click to edit Master title style</a:t>
            </a:r>
          </a:p>
        </p:txBody>
      </p:sp>
      <p:sp>
        <p:nvSpPr>
          <p:cNvPr id="1027" name="Rectangle 3"/>
          <p:cNvSpPr>
            <a:spLocks noGrp="1" noChangeArrowheads="1"/>
          </p:cNvSpPr>
          <p:nvPr>
            <p:ph type="body" idx="1"/>
          </p:nvPr>
        </p:nvSpPr>
        <p:spPr bwMode="auto">
          <a:xfrm>
            <a:off x="388938" y="2347913"/>
            <a:ext cx="6996112" cy="66373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altLang="en-US" smtClean="0"/>
              <a:t>Click to edit Master text styles</a:t>
            </a:r>
          </a:p>
          <a:p>
            <a:pPr lvl="1"/>
            <a:r>
              <a:rPr lang="en-CA" altLang="en-US" smtClean="0"/>
              <a:t>Second level</a:t>
            </a:r>
          </a:p>
          <a:p>
            <a:pPr lvl="2"/>
            <a:r>
              <a:rPr lang="en-CA" altLang="en-US" smtClean="0"/>
              <a:t>Third level</a:t>
            </a:r>
          </a:p>
          <a:p>
            <a:pPr lvl="3"/>
            <a:r>
              <a:rPr lang="en-CA" altLang="en-US" smtClean="0"/>
              <a:t>Fourth level</a:t>
            </a:r>
          </a:p>
          <a:p>
            <a:pPr lvl="4"/>
            <a:r>
              <a:rPr lang="en-CA" altLang="en-US" smtClean="0"/>
              <a:t>Fifth level</a:t>
            </a:r>
          </a:p>
        </p:txBody>
      </p:sp>
      <p:sp>
        <p:nvSpPr>
          <p:cNvPr id="1028" name="Rectangle 4"/>
          <p:cNvSpPr>
            <a:spLocks noGrp="1" noChangeArrowheads="1"/>
          </p:cNvSpPr>
          <p:nvPr>
            <p:ph type="dt" sz="half" idx="2"/>
          </p:nvPr>
        </p:nvSpPr>
        <p:spPr bwMode="auto">
          <a:xfrm>
            <a:off x="388938" y="9159875"/>
            <a:ext cx="1812925" cy="6985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CA" altLang="en-US"/>
          </a:p>
        </p:txBody>
      </p:sp>
      <p:sp>
        <p:nvSpPr>
          <p:cNvPr id="1029" name="Rectangle 5"/>
          <p:cNvSpPr>
            <a:spLocks noGrp="1" noChangeArrowheads="1"/>
          </p:cNvSpPr>
          <p:nvPr>
            <p:ph type="ftr" sz="quarter" idx="3"/>
          </p:nvPr>
        </p:nvSpPr>
        <p:spPr bwMode="auto">
          <a:xfrm>
            <a:off x="2655888" y="9159875"/>
            <a:ext cx="2462212" cy="6985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endParaRPr lang="en-CA" altLang="en-US"/>
          </a:p>
        </p:txBody>
      </p:sp>
      <p:sp>
        <p:nvSpPr>
          <p:cNvPr id="1030" name="Rectangle 6"/>
          <p:cNvSpPr>
            <a:spLocks noGrp="1" noChangeArrowheads="1"/>
          </p:cNvSpPr>
          <p:nvPr>
            <p:ph type="sldNum" sz="quarter" idx="4"/>
          </p:nvPr>
        </p:nvSpPr>
        <p:spPr bwMode="auto">
          <a:xfrm>
            <a:off x="5572125" y="9159875"/>
            <a:ext cx="1812925" cy="6985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D30AF8B2-6B3F-4E7B-AA25-BB7CEEADDC2B}" type="slidenum">
              <a:rPr lang="en-CA" altLang="en-US"/>
              <a:pPr>
                <a:defRPr/>
              </a:pPr>
              <a:t>‹#›</a:t>
            </a:fld>
            <a:endParaRPr lang="en-CA"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pn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15.png"/><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16.emf"/><Relationship Id="rId9" Type="http://schemas.openxmlformats.org/officeDocument/2006/relationships/image" Target="../media/image7.png"/><Relationship Id="rId14" Type="http://schemas.openxmlformats.org/officeDocument/2006/relationships/image" Target="../media/image12.jpe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17.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8.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IMG_0487.JPG"/>
          <p:cNvPicPr>
            <a:picLocks noChangeAspect="1"/>
          </p:cNvPicPr>
          <p:nvPr/>
        </p:nvPicPr>
        <p:blipFill>
          <a:blip r:embed="rId2" cstate="email">
            <a:lum bright="20000" contrast="-14000"/>
            <a:extLst>
              <a:ext uri="{28A0092B-C50C-407E-A947-70E740481C1C}">
                <a14:useLocalDpi xmlns:a14="http://schemas.microsoft.com/office/drawing/2010/main"/>
              </a:ext>
            </a:extLst>
          </a:blip>
          <a:srcRect/>
          <a:stretch>
            <a:fillRect/>
          </a:stretch>
        </p:blipFill>
        <p:spPr bwMode="auto">
          <a:xfrm>
            <a:off x="0" y="2941638"/>
            <a:ext cx="7773988" cy="8043862"/>
          </a:xfrm>
          <a:prstGeom prst="rect">
            <a:avLst/>
          </a:prstGeom>
          <a:noFill/>
          <a:ln w="9525">
            <a:noFill/>
            <a:miter lim="800000"/>
            <a:headEnd/>
            <a:tailEnd/>
          </a:ln>
        </p:spPr>
      </p:pic>
      <p:sp>
        <p:nvSpPr>
          <p:cNvPr id="2051" name="Rectangle 78"/>
          <p:cNvSpPr>
            <a:spLocks noChangeArrowheads="1"/>
          </p:cNvSpPr>
          <p:nvPr/>
        </p:nvSpPr>
        <p:spPr bwMode="auto">
          <a:xfrm>
            <a:off x="0" y="61913"/>
            <a:ext cx="7773988" cy="892175"/>
          </a:xfrm>
          <a:prstGeom prst="rect">
            <a:avLst/>
          </a:prstGeom>
          <a:noFill/>
          <a:ln w="9525" algn="ctr">
            <a:noFill/>
            <a:miter lim="800000"/>
            <a:headEnd/>
            <a:tailEnd/>
          </a:ln>
        </p:spPr>
        <p:txBody>
          <a:bodyPr anchor="ctr">
            <a:spAutoFit/>
          </a:bodyPr>
          <a:lstStyle/>
          <a:p>
            <a:pPr>
              <a:tabLst>
                <a:tab pos="274638" algn="l"/>
                <a:tab pos="457200" algn="l"/>
              </a:tabLst>
            </a:pPr>
            <a:r>
              <a:rPr lang="en-US" altLang="en-US" sz="2000" b="1" i="1">
                <a:solidFill>
                  <a:schemeClr val="accent2"/>
                </a:solidFill>
                <a:latin typeface="Verdana" pitchFamily="34" charset="0"/>
              </a:rPr>
              <a:t>The Arctic Spatial Data Infrastructure (Arctic SDI)</a:t>
            </a:r>
          </a:p>
          <a:p>
            <a:pPr>
              <a:tabLst>
                <a:tab pos="274638" algn="l"/>
                <a:tab pos="457200" algn="l"/>
              </a:tabLst>
            </a:pPr>
            <a:r>
              <a:rPr lang="en-US" altLang="en-US" sz="1600" b="1" i="1">
                <a:solidFill>
                  <a:schemeClr val="accent2"/>
                </a:solidFill>
                <a:latin typeface="Verdana" pitchFamily="34" charset="0"/>
              </a:rPr>
              <a:t>A collaboration between the Arctic Council and the national mapping authorities of the Arctic</a:t>
            </a:r>
          </a:p>
        </p:txBody>
      </p:sp>
      <p:sp>
        <p:nvSpPr>
          <p:cNvPr id="2052" name="Text Box 30"/>
          <p:cNvSpPr txBox="1">
            <a:spLocks noChangeArrowheads="1"/>
          </p:cNvSpPr>
          <p:nvPr/>
        </p:nvSpPr>
        <p:spPr bwMode="auto">
          <a:xfrm>
            <a:off x="215900" y="7726363"/>
            <a:ext cx="7343775" cy="884237"/>
          </a:xfrm>
          <a:prstGeom prst="rect">
            <a:avLst/>
          </a:prstGeom>
          <a:solidFill>
            <a:schemeClr val="bg1"/>
          </a:solidFill>
          <a:ln w="9525">
            <a:solidFill>
              <a:schemeClr val="tx1"/>
            </a:solidFill>
            <a:miter lim="800000"/>
            <a:headEnd/>
            <a:tailEnd/>
          </a:ln>
        </p:spPr>
        <p:txBody>
          <a:bodyPr lIns="54000" tIns="10800" rIns="54000" bIns="10800">
            <a:spAutoFit/>
          </a:bodyPr>
          <a:lstStyle/>
          <a:p>
            <a:r>
              <a:rPr lang="en-US" altLang="en-US" sz="1400" b="1" dirty="0">
                <a:latin typeface="Verdana" pitchFamily="34" charset="0"/>
              </a:rPr>
              <a:t>Arctic SDI Vision</a:t>
            </a:r>
          </a:p>
          <a:p>
            <a:r>
              <a:rPr lang="en-US" altLang="en-US" sz="1400" dirty="0">
                <a:solidFill>
                  <a:srgbClr val="000000"/>
                </a:solidFill>
                <a:latin typeface="Verdana" pitchFamily="34" charset="0"/>
                <a:ea typeface="Courier" pitchFamily="49" charset="0"/>
                <a:cs typeface="Arial" charset="0"/>
              </a:rPr>
              <a:t>An Arctic SDI - based on sustainable co-operation between mandated national mapping </a:t>
            </a:r>
            <a:r>
              <a:rPr lang="en-US" altLang="en-US" sz="1400" dirty="0" err="1">
                <a:solidFill>
                  <a:srgbClr val="000000"/>
                </a:solidFill>
                <a:latin typeface="Verdana" pitchFamily="34" charset="0"/>
                <a:ea typeface="Courier" pitchFamily="49" charset="0"/>
                <a:cs typeface="Arial" charset="0"/>
              </a:rPr>
              <a:t>organisations</a:t>
            </a:r>
            <a:r>
              <a:rPr lang="en-US" altLang="en-US" sz="1400" dirty="0">
                <a:solidFill>
                  <a:srgbClr val="000000"/>
                </a:solidFill>
                <a:latin typeface="Verdana" pitchFamily="34" charset="0"/>
                <a:ea typeface="Courier" pitchFamily="49" charset="0"/>
                <a:cs typeface="Arial" charset="0"/>
              </a:rPr>
              <a:t> -will provide for access to spatially related reliable information over the Arctic to facilitate monitoring and decision making. </a:t>
            </a:r>
            <a:endParaRPr lang="en-CA" altLang="en-US" sz="1400" dirty="0">
              <a:solidFill>
                <a:srgbClr val="000000"/>
              </a:solidFill>
              <a:latin typeface="Verdana" pitchFamily="34" charset="0"/>
              <a:ea typeface="Courier" pitchFamily="49" charset="0"/>
              <a:cs typeface="Arial" charset="0"/>
            </a:endParaRPr>
          </a:p>
        </p:txBody>
      </p:sp>
      <p:sp>
        <p:nvSpPr>
          <p:cNvPr id="2053" name="Pil høyre 65"/>
          <p:cNvSpPr>
            <a:spLocks noChangeArrowheads="1"/>
          </p:cNvSpPr>
          <p:nvPr/>
        </p:nvSpPr>
        <p:spPr bwMode="auto">
          <a:xfrm>
            <a:off x="2590800" y="2132013"/>
            <a:ext cx="206375" cy="442912"/>
          </a:xfrm>
          <a:prstGeom prst="rightArrow">
            <a:avLst>
              <a:gd name="adj1" fmla="val 50000"/>
              <a:gd name="adj2" fmla="val 50000"/>
            </a:avLst>
          </a:prstGeom>
          <a:solidFill>
            <a:srgbClr val="0070C0"/>
          </a:solidFill>
          <a:ln w="9525" algn="ctr">
            <a:solidFill>
              <a:schemeClr val="tx1"/>
            </a:solidFill>
            <a:round/>
            <a:headEnd/>
            <a:tailEnd/>
          </a:ln>
        </p:spPr>
        <p:txBody>
          <a:bodyPr wrap="none" anchor="ctr"/>
          <a:lstStyle/>
          <a:p>
            <a:endParaRPr lang="nb-NO"/>
          </a:p>
        </p:txBody>
      </p:sp>
      <p:grpSp>
        <p:nvGrpSpPr>
          <p:cNvPr id="2054" name="Gruppe 88"/>
          <p:cNvGrpSpPr>
            <a:grpSpLocks/>
          </p:cNvGrpSpPr>
          <p:nvPr/>
        </p:nvGrpSpPr>
        <p:grpSpPr bwMode="auto">
          <a:xfrm>
            <a:off x="287338" y="1501775"/>
            <a:ext cx="7158037" cy="1590675"/>
            <a:chOff x="358602" y="853530"/>
            <a:chExt cx="7158458" cy="1591471"/>
          </a:xfrm>
        </p:grpSpPr>
        <p:sp>
          <p:nvSpPr>
            <p:cNvPr id="65" name="Text Box 14"/>
            <p:cNvSpPr txBox="1">
              <a:spLocks noChangeArrowheads="1"/>
            </p:cNvSpPr>
            <p:nvPr/>
          </p:nvSpPr>
          <p:spPr bwMode="auto">
            <a:xfrm>
              <a:off x="5364283" y="853530"/>
              <a:ext cx="2152777" cy="1591471"/>
            </a:xfrm>
            <a:prstGeom prst="rect">
              <a:avLst/>
            </a:prstGeom>
            <a:solidFill>
              <a:schemeClr val="accent5"/>
            </a:solidFill>
            <a:ln w="9525">
              <a:solidFill>
                <a:schemeClr val="tx1"/>
              </a:solidFill>
              <a:miter lim="800000"/>
              <a:headEnd/>
              <a:tailEnd/>
            </a:ln>
            <a:effectLst/>
          </p:spPr>
          <p:txBody>
            <a:bodyPr lIns="54000" tIns="10800" rIns="54000" bIns="10800">
              <a:spAutoFit/>
            </a:bodyPr>
            <a:lstStyle/>
            <a:p>
              <a:pPr>
                <a:spcBef>
                  <a:spcPct val="20000"/>
                </a:spcBef>
                <a:defRPr/>
              </a:pPr>
              <a:r>
                <a:rPr lang="en-US" altLang="en-US" sz="1000" b="1" dirty="0">
                  <a:solidFill>
                    <a:srgbClr val="000000"/>
                  </a:solidFill>
                  <a:latin typeface="Verdana" pitchFamily="34" charset="0"/>
                  <a:ea typeface="Courier" pitchFamily="49" charset="0"/>
                  <a:cs typeface="Arial" charset="0"/>
                </a:rPr>
                <a:t>Benefits</a:t>
              </a:r>
            </a:p>
            <a:p>
              <a:pPr algn="l">
                <a:spcBef>
                  <a:spcPct val="20000"/>
                </a:spcBef>
                <a:defRPr/>
              </a:pPr>
              <a:r>
                <a:rPr lang="en-US" altLang="en-US" sz="1000" dirty="0">
                  <a:solidFill>
                    <a:srgbClr val="000000"/>
                  </a:solidFill>
                  <a:latin typeface="Verdana" pitchFamily="34" charset="0"/>
                  <a:ea typeface="Courier" pitchFamily="49" charset="0"/>
                  <a:cs typeface="Arial" charset="0"/>
                </a:rPr>
                <a:t>Improve basis for decision making, through the provision of facts to better facilitate economic development, integrated planning, developing infrastructures and performing search and rescue operations, while managing impacts on the Arctic environment and society</a:t>
              </a:r>
              <a:endParaRPr lang="en-US" altLang="en-US" sz="1000" b="1" dirty="0">
                <a:solidFill>
                  <a:srgbClr val="000000"/>
                </a:solidFill>
                <a:latin typeface="Verdana" pitchFamily="34" charset="0"/>
                <a:ea typeface="Courier" pitchFamily="49" charset="0"/>
                <a:cs typeface="Arial" charset="0"/>
              </a:endParaRPr>
            </a:p>
          </p:txBody>
        </p:sp>
        <p:sp>
          <p:nvSpPr>
            <p:cNvPr id="2" name="Text Box 14"/>
            <p:cNvSpPr txBox="1">
              <a:spLocks noChangeArrowheads="1"/>
            </p:cNvSpPr>
            <p:nvPr/>
          </p:nvSpPr>
          <p:spPr bwMode="auto">
            <a:xfrm>
              <a:off x="2963842" y="853530"/>
              <a:ext cx="1920988" cy="1129278"/>
            </a:xfrm>
            <a:prstGeom prst="rect">
              <a:avLst/>
            </a:prstGeom>
            <a:solidFill>
              <a:schemeClr val="accent5"/>
            </a:solidFill>
            <a:ln w="9525">
              <a:solidFill>
                <a:schemeClr val="tx1"/>
              </a:solidFill>
              <a:miter lim="800000"/>
              <a:headEnd/>
              <a:tailEnd/>
            </a:ln>
            <a:effectLst/>
          </p:spPr>
          <p:txBody>
            <a:bodyPr lIns="54000" tIns="10800" rIns="54000" bIns="10800">
              <a:spAutoFit/>
            </a:bodyPr>
            <a:lstStyle/>
            <a:p>
              <a:pPr>
                <a:spcBef>
                  <a:spcPct val="20000"/>
                </a:spcBef>
                <a:defRPr/>
              </a:pPr>
              <a:r>
                <a:rPr lang="en-US" altLang="en-US" sz="1000" b="1" dirty="0">
                  <a:solidFill>
                    <a:srgbClr val="000000"/>
                  </a:solidFill>
                  <a:latin typeface="Verdana" pitchFamily="34" charset="0"/>
                  <a:ea typeface="Courier" pitchFamily="49" charset="0"/>
                  <a:cs typeface="Arial" charset="0"/>
                </a:rPr>
                <a:t>What is The Arctic SDI?</a:t>
              </a:r>
            </a:p>
            <a:p>
              <a:pPr algn="l">
                <a:spcBef>
                  <a:spcPct val="20000"/>
                </a:spcBef>
                <a:defRPr/>
              </a:pPr>
              <a:r>
                <a:rPr lang="en-US" altLang="en-US" sz="1000" dirty="0">
                  <a:solidFill>
                    <a:srgbClr val="000000"/>
                  </a:solidFill>
                  <a:latin typeface="Verdana" pitchFamily="34" charset="0"/>
                  <a:ea typeface="Courier" pitchFamily="49" charset="0"/>
                  <a:cs typeface="Arial" charset="0"/>
                </a:rPr>
                <a:t>The  National Mapping Agencies of the member states of the Arctic Council are collaboratively developing data, policies, technologies and standards </a:t>
              </a:r>
              <a:endParaRPr lang="en-US" altLang="en-US" sz="1000" b="1" dirty="0">
                <a:solidFill>
                  <a:srgbClr val="000000"/>
                </a:solidFill>
                <a:latin typeface="Verdana" pitchFamily="34" charset="0"/>
                <a:ea typeface="Courier" pitchFamily="49" charset="0"/>
                <a:cs typeface="Arial" charset="0"/>
              </a:endParaRPr>
            </a:p>
          </p:txBody>
        </p:sp>
        <p:sp>
          <p:nvSpPr>
            <p:cNvPr id="63" name="Text Box 14"/>
            <p:cNvSpPr txBox="1">
              <a:spLocks noChangeArrowheads="1"/>
            </p:cNvSpPr>
            <p:nvPr/>
          </p:nvSpPr>
          <p:spPr bwMode="auto">
            <a:xfrm>
              <a:off x="358602" y="853530"/>
              <a:ext cx="2194054" cy="1591471"/>
            </a:xfrm>
            <a:prstGeom prst="rect">
              <a:avLst/>
            </a:prstGeom>
            <a:solidFill>
              <a:schemeClr val="accent5"/>
            </a:solidFill>
            <a:ln w="9525">
              <a:solidFill>
                <a:schemeClr val="tx1"/>
              </a:solidFill>
              <a:miter lim="800000"/>
              <a:headEnd/>
              <a:tailEnd/>
            </a:ln>
            <a:effectLst/>
          </p:spPr>
          <p:txBody>
            <a:bodyPr lIns="54000" tIns="10800" rIns="54000" bIns="10800">
              <a:spAutoFit/>
            </a:bodyPr>
            <a:lstStyle/>
            <a:p>
              <a:pPr>
                <a:spcBef>
                  <a:spcPct val="20000"/>
                </a:spcBef>
                <a:defRPr/>
              </a:pPr>
              <a:r>
                <a:rPr lang="en-US" altLang="en-US" sz="1000" b="1" dirty="0">
                  <a:solidFill>
                    <a:srgbClr val="000000"/>
                  </a:solidFill>
                  <a:latin typeface="Verdana" pitchFamily="34" charset="0"/>
                  <a:ea typeface="Courier" pitchFamily="49" charset="0"/>
                  <a:cs typeface="Arial" charset="0"/>
                </a:rPr>
                <a:t>Need</a:t>
              </a:r>
            </a:p>
            <a:p>
              <a:pPr algn="l">
                <a:spcBef>
                  <a:spcPct val="20000"/>
                </a:spcBef>
                <a:defRPr/>
              </a:pPr>
              <a:r>
                <a:rPr lang="en-US" altLang="en-US" sz="1000" dirty="0">
                  <a:solidFill>
                    <a:srgbClr val="000000"/>
                  </a:solidFill>
                  <a:latin typeface="Verdana" pitchFamily="34" charset="0"/>
                  <a:ea typeface="Courier" pitchFamily="49" charset="0"/>
                  <a:cs typeface="Arial" charset="0"/>
                </a:rPr>
                <a:t>Integrated maps and applications covering the Arctic region that gives  arctic politicians, governments, scientists, schools, private enterprises and citizens access to geographically related thematic data, digital maps and tools</a:t>
              </a:r>
            </a:p>
          </p:txBody>
        </p:sp>
        <p:sp>
          <p:nvSpPr>
            <p:cNvPr id="2085" name="Pil høyre 66"/>
            <p:cNvSpPr>
              <a:spLocks noChangeArrowheads="1"/>
            </p:cNvSpPr>
            <p:nvPr/>
          </p:nvSpPr>
          <p:spPr bwMode="auto">
            <a:xfrm>
              <a:off x="5039122" y="1501602"/>
              <a:ext cx="274291" cy="442264"/>
            </a:xfrm>
            <a:prstGeom prst="rightArrow">
              <a:avLst>
                <a:gd name="adj1" fmla="val 50000"/>
                <a:gd name="adj2" fmla="val 50000"/>
              </a:avLst>
            </a:prstGeom>
            <a:solidFill>
              <a:srgbClr val="0070C0"/>
            </a:solidFill>
            <a:ln w="9525" algn="ctr">
              <a:solidFill>
                <a:schemeClr val="tx1"/>
              </a:solidFill>
              <a:round/>
              <a:headEnd/>
              <a:tailEnd/>
            </a:ln>
          </p:spPr>
          <p:txBody>
            <a:bodyPr wrap="none" anchor="ctr"/>
            <a:lstStyle/>
            <a:p>
              <a:endParaRPr lang="nb-NO"/>
            </a:p>
          </p:txBody>
        </p:sp>
      </p:grpSp>
      <p:pic>
        <p:nvPicPr>
          <p:cNvPr id="2055" name="Bildobjekt 9"/>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662238" y="4310063"/>
            <a:ext cx="2368550" cy="2327275"/>
          </a:xfrm>
          <a:prstGeom prst="rect">
            <a:avLst/>
          </a:prstGeom>
          <a:noFill/>
          <a:ln w="9525">
            <a:noFill/>
            <a:miter lim="800000"/>
            <a:headEnd/>
            <a:tailEnd/>
          </a:ln>
        </p:spPr>
      </p:pic>
      <p:sp>
        <p:nvSpPr>
          <p:cNvPr id="2056" name="Text Box 30"/>
          <p:cNvSpPr txBox="1">
            <a:spLocks noChangeArrowheads="1"/>
          </p:cNvSpPr>
          <p:nvPr/>
        </p:nvSpPr>
        <p:spPr bwMode="auto">
          <a:xfrm>
            <a:off x="646113" y="8755063"/>
            <a:ext cx="6408737" cy="666750"/>
          </a:xfrm>
          <a:prstGeom prst="rect">
            <a:avLst/>
          </a:prstGeom>
          <a:solidFill>
            <a:schemeClr val="bg1"/>
          </a:solidFill>
          <a:ln w="9525">
            <a:solidFill>
              <a:schemeClr val="tx1"/>
            </a:solidFill>
            <a:miter lim="800000"/>
            <a:headEnd/>
            <a:tailEnd/>
          </a:ln>
        </p:spPr>
        <p:txBody>
          <a:bodyPr lIns="54000" tIns="10800" rIns="54000" bIns="10800">
            <a:spAutoFit/>
          </a:bodyPr>
          <a:lstStyle/>
          <a:p>
            <a:r>
              <a:rPr lang="en-US" altLang="en-US" sz="1400" b="1">
                <a:latin typeface="Verdana" pitchFamily="34" charset="0"/>
              </a:rPr>
              <a:t>Mission</a:t>
            </a:r>
          </a:p>
          <a:p>
            <a:r>
              <a:rPr lang="en-US" altLang="en-US" sz="1400">
                <a:latin typeface="Verdana" pitchFamily="34" charset="0"/>
              </a:rPr>
              <a:t>To provide the best Geodata in the Arctic and support tools for data discovery, access and sharing.</a:t>
            </a:r>
            <a:endParaRPr lang="en-US" altLang="en-US" sz="1400" b="1">
              <a:latin typeface="Verdana" pitchFamily="34" charset="0"/>
            </a:endParaRPr>
          </a:p>
        </p:txBody>
      </p:sp>
      <p:sp>
        <p:nvSpPr>
          <p:cNvPr id="2057" name="Rectangle 78"/>
          <p:cNvSpPr>
            <a:spLocks noChangeArrowheads="1"/>
          </p:cNvSpPr>
          <p:nvPr/>
        </p:nvSpPr>
        <p:spPr bwMode="auto">
          <a:xfrm>
            <a:off x="5599113" y="5310188"/>
            <a:ext cx="1096962" cy="352425"/>
          </a:xfrm>
          <a:prstGeom prst="rect">
            <a:avLst/>
          </a:prstGeom>
          <a:noFill/>
          <a:ln w="9525" algn="ctr">
            <a:noFill/>
            <a:miter lim="800000"/>
            <a:headEnd/>
            <a:tailEnd/>
          </a:ln>
        </p:spPr>
        <p:txBody>
          <a:bodyPr wrap="none" anchor="ctr">
            <a:spAutoFit/>
          </a:bodyPr>
          <a:lstStyle/>
          <a:p>
            <a:pPr>
              <a:tabLst>
                <a:tab pos="274638" algn="l"/>
                <a:tab pos="457200" algn="l"/>
              </a:tabLst>
            </a:pPr>
            <a:r>
              <a:rPr lang="en-US" altLang="en-US" sz="1600" b="1" i="1">
                <a:solidFill>
                  <a:schemeClr val="accent2"/>
                </a:solidFill>
                <a:latin typeface="Verdana" pitchFamily="34" charset="0"/>
              </a:rPr>
              <a:t>Policies</a:t>
            </a:r>
          </a:p>
        </p:txBody>
      </p:sp>
      <p:sp>
        <p:nvSpPr>
          <p:cNvPr id="2058" name="Rectangle 78"/>
          <p:cNvSpPr>
            <a:spLocks noChangeArrowheads="1"/>
          </p:cNvSpPr>
          <p:nvPr/>
        </p:nvSpPr>
        <p:spPr bwMode="auto">
          <a:xfrm>
            <a:off x="3038475" y="3589338"/>
            <a:ext cx="1519238" cy="674687"/>
          </a:xfrm>
          <a:prstGeom prst="rect">
            <a:avLst/>
          </a:prstGeom>
          <a:noFill/>
          <a:ln w="9525" algn="ctr">
            <a:noFill/>
            <a:miter lim="800000"/>
            <a:headEnd/>
            <a:tailEnd/>
          </a:ln>
        </p:spPr>
        <p:txBody>
          <a:bodyPr wrap="none" anchor="ctr">
            <a:spAutoFit/>
          </a:bodyPr>
          <a:lstStyle/>
          <a:p>
            <a:pPr>
              <a:tabLst>
                <a:tab pos="274638" algn="l"/>
                <a:tab pos="457200" algn="l"/>
              </a:tabLst>
            </a:pPr>
            <a:r>
              <a:rPr lang="en-US" altLang="en-US" sz="1600" b="1" i="1">
                <a:solidFill>
                  <a:schemeClr val="accent2"/>
                </a:solidFill>
                <a:latin typeface="Verdana" pitchFamily="34" charset="0"/>
              </a:rPr>
              <a:t>Data</a:t>
            </a:r>
          </a:p>
        </p:txBody>
      </p:sp>
      <p:sp>
        <p:nvSpPr>
          <p:cNvPr id="2059" name="Rectangle 78"/>
          <p:cNvSpPr>
            <a:spLocks noChangeArrowheads="1"/>
          </p:cNvSpPr>
          <p:nvPr/>
        </p:nvSpPr>
        <p:spPr bwMode="auto">
          <a:xfrm>
            <a:off x="2371725" y="6748463"/>
            <a:ext cx="3155950" cy="674687"/>
          </a:xfrm>
          <a:prstGeom prst="rect">
            <a:avLst/>
          </a:prstGeom>
          <a:noFill/>
          <a:ln w="9525" algn="ctr">
            <a:noFill/>
            <a:miter lim="800000"/>
            <a:headEnd/>
            <a:tailEnd/>
          </a:ln>
        </p:spPr>
        <p:txBody>
          <a:bodyPr wrap="none" anchor="ctr">
            <a:spAutoFit/>
          </a:bodyPr>
          <a:lstStyle/>
          <a:p>
            <a:pPr>
              <a:tabLst>
                <a:tab pos="274638" algn="l"/>
                <a:tab pos="457200" algn="l"/>
              </a:tabLst>
            </a:pPr>
            <a:r>
              <a:rPr lang="en-US" altLang="en-US" sz="1600" b="1" i="1">
                <a:solidFill>
                  <a:schemeClr val="accent2"/>
                </a:solidFill>
                <a:latin typeface="Verdana" pitchFamily="34" charset="0"/>
              </a:rPr>
              <a:t>Technology</a:t>
            </a:r>
          </a:p>
        </p:txBody>
      </p:sp>
      <p:sp>
        <p:nvSpPr>
          <p:cNvPr id="2060" name="Rectangle 78"/>
          <p:cNvSpPr>
            <a:spLocks noChangeArrowheads="1"/>
          </p:cNvSpPr>
          <p:nvPr/>
        </p:nvSpPr>
        <p:spPr bwMode="auto">
          <a:xfrm>
            <a:off x="790575" y="5160963"/>
            <a:ext cx="1912938" cy="481012"/>
          </a:xfrm>
          <a:prstGeom prst="rect">
            <a:avLst/>
          </a:prstGeom>
          <a:noFill/>
          <a:ln w="9525" algn="ctr">
            <a:noFill/>
            <a:miter lim="800000"/>
            <a:headEnd/>
            <a:tailEnd/>
          </a:ln>
        </p:spPr>
        <p:txBody>
          <a:bodyPr wrap="none" anchor="ctr">
            <a:spAutoFit/>
          </a:bodyPr>
          <a:lstStyle/>
          <a:p>
            <a:pPr>
              <a:tabLst>
                <a:tab pos="274638" algn="l"/>
                <a:tab pos="457200" algn="l"/>
              </a:tabLst>
            </a:pPr>
            <a:r>
              <a:rPr lang="en-US" altLang="en-US" sz="1600" b="1" i="1">
                <a:solidFill>
                  <a:schemeClr val="accent2"/>
                </a:solidFill>
                <a:latin typeface="Verdana" pitchFamily="34" charset="0"/>
              </a:rPr>
              <a:t>Standards</a:t>
            </a:r>
          </a:p>
        </p:txBody>
      </p:sp>
      <p:sp>
        <p:nvSpPr>
          <p:cNvPr id="93" name="Pil mot venstre og opp 92"/>
          <p:cNvSpPr/>
          <p:nvPr/>
        </p:nvSpPr>
        <p:spPr bwMode="auto">
          <a:xfrm rot="5400000">
            <a:off x="1674019" y="6138069"/>
            <a:ext cx="896938" cy="889000"/>
          </a:xfrm>
          <a:prstGeom prst="leftUpArrow">
            <a:avLst/>
          </a:prstGeom>
          <a:solidFill>
            <a:srgbClr val="0070C0"/>
          </a:solidFill>
          <a:ln w="9525" cap="flat" cmpd="sng" algn="ctr">
            <a:solidFill>
              <a:schemeClr val="tx1"/>
            </a:solidFill>
            <a:prstDash val="solid"/>
            <a:round/>
            <a:headEnd type="none" w="med" len="med"/>
            <a:tailEnd type="none" w="med" len="med"/>
          </a:ln>
          <a:effectLst/>
          <a:extLst/>
        </p:spPr>
        <p:txBody>
          <a:bodyPr wrap="none" anchor="ctr"/>
          <a:lstStyle/>
          <a:p>
            <a:pPr>
              <a:defRPr/>
            </a:pPr>
            <a:endParaRPr lang="nb-NO"/>
          </a:p>
        </p:txBody>
      </p:sp>
      <p:sp>
        <p:nvSpPr>
          <p:cNvPr id="94" name="Pil mot venstre og opp 93"/>
          <p:cNvSpPr/>
          <p:nvPr/>
        </p:nvSpPr>
        <p:spPr bwMode="auto">
          <a:xfrm rot="10800000">
            <a:off x="1677988" y="3814763"/>
            <a:ext cx="889000" cy="896937"/>
          </a:xfrm>
          <a:prstGeom prst="leftUpArrow">
            <a:avLst/>
          </a:prstGeom>
          <a:solidFill>
            <a:srgbClr val="0070C0"/>
          </a:solidFill>
          <a:ln w="9525" cap="flat" cmpd="sng" algn="ctr">
            <a:solidFill>
              <a:schemeClr val="tx1"/>
            </a:solidFill>
            <a:prstDash val="solid"/>
            <a:round/>
            <a:headEnd type="none" w="med" len="med"/>
            <a:tailEnd type="none" w="med" len="med"/>
          </a:ln>
          <a:effectLst/>
          <a:extLst/>
        </p:spPr>
        <p:txBody>
          <a:bodyPr wrap="none" anchor="ctr"/>
          <a:lstStyle/>
          <a:p>
            <a:pPr>
              <a:defRPr/>
            </a:pPr>
            <a:endParaRPr lang="nb-NO"/>
          </a:p>
        </p:txBody>
      </p:sp>
      <p:sp>
        <p:nvSpPr>
          <p:cNvPr id="95" name="Pil mot venstre og opp 94"/>
          <p:cNvSpPr/>
          <p:nvPr/>
        </p:nvSpPr>
        <p:spPr bwMode="auto">
          <a:xfrm>
            <a:off x="5156200" y="6208713"/>
            <a:ext cx="887413" cy="896937"/>
          </a:xfrm>
          <a:prstGeom prst="leftUpArrow">
            <a:avLst/>
          </a:prstGeom>
          <a:solidFill>
            <a:srgbClr val="0070C0"/>
          </a:solidFill>
          <a:ln w="9525" cap="flat" cmpd="sng" algn="ctr">
            <a:solidFill>
              <a:schemeClr val="tx1"/>
            </a:solidFill>
            <a:prstDash val="solid"/>
            <a:round/>
            <a:headEnd type="none" w="med" len="med"/>
            <a:tailEnd type="none" w="med" len="med"/>
          </a:ln>
          <a:effectLst/>
          <a:extLst/>
        </p:spPr>
        <p:txBody>
          <a:bodyPr wrap="none" anchor="ctr"/>
          <a:lstStyle/>
          <a:p>
            <a:pPr>
              <a:defRPr/>
            </a:pPr>
            <a:endParaRPr lang="nb-NO"/>
          </a:p>
        </p:txBody>
      </p:sp>
      <p:sp>
        <p:nvSpPr>
          <p:cNvPr id="96" name="Pil mot venstre og opp 95"/>
          <p:cNvSpPr/>
          <p:nvPr/>
        </p:nvSpPr>
        <p:spPr bwMode="auto">
          <a:xfrm rot="16200000">
            <a:off x="5076825" y="3819526"/>
            <a:ext cx="896937" cy="887412"/>
          </a:xfrm>
          <a:prstGeom prst="leftUpArrow">
            <a:avLst/>
          </a:prstGeom>
          <a:solidFill>
            <a:srgbClr val="0070C0"/>
          </a:solidFill>
          <a:ln w="9525" cap="flat" cmpd="sng" algn="ctr">
            <a:solidFill>
              <a:schemeClr val="tx1"/>
            </a:solidFill>
            <a:prstDash val="solid"/>
            <a:round/>
            <a:headEnd type="none" w="med" len="med"/>
            <a:tailEnd type="none" w="med" len="med"/>
          </a:ln>
          <a:effectLst/>
          <a:extLst/>
        </p:spPr>
        <p:txBody>
          <a:bodyPr wrap="none" anchor="ctr"/>
          <a:lstStyle/>
          <a:p>
            <a:pPr>
              <a:defRPr/>
            </a:pPr>
            <a:endParaRPr lang="nb-NO"/>
          </a:p>
        </p:txBody>
      </p:sp>
      <p:sp>
        <p:nvSpPr>
          <p:cNvPr id="99" name="TekstSylinder 98"/>
          <p:cNvSpPr txBox="1"/>
          <p:nvPr/>
        </p:nvSpPr>
        <p:spPr>
          <a:xfrm>
            <a:off x="2446834" y="4093890"/>
            <a:ext cx="3024336" cy="1368152"/>
          </a:xfrm>
          <a:prstGeom prst="rect">
            <a:avLst/>
          </a:prstGeom>
          <a:noFill/>
        </p:spPr>
        <p:txBody>
          <a:bodyPr>
            <a:prstTxWarp prst="textArchUpPour">
              <a:avLst>
                <a:gd name="adj1" fmla="val 11043048"/>
                <a:gd name="adj2" fmla="val 66575"/>
              </a:avLst>
            </a:prstTxWarp>
            <a:spAutoFit/>
          </a:bodyPr>
          <a:lstStyle/>
          <a:p>
            <a:pPr>
              <a:defRPr/>
            </a:pPr>
            <a:r>
              <a:rPr lang="nb-NO" dirty="0">
                <a:solidFill>
                  <a:srgbClr val="0070C0"/>
                </a:solidFill>
              </a:rPr>
              <a:t>Collaboration</a:t>
            </a:r>
          </a:p>
        </p:txBody>
      </p:sp>
      <p:sp>
        <p:nvSpPr>
          <p:cNvPr id="101" name="TekstSylinder 100"/>
          <p:cNvSpPr txBox="1"/>
          <p:nvPr/>
        </p:nvSpPr>
        <p:spPr>
          <a:xfrm>
            <a:off x="2374826" y="5606058"/>
            <a:ext cx="3024336" cy="1224136"/>
          </a:xfrm>
          <a:prstGeom prst="rect">
            <a:avLst/>
          </a:prstGeom>
          <a:noFill/>
        </p:spPr>
        <p:txBody>
          <a:bodyPr>
            <a:prstTxWarp prst="textArchDownPour">
              <a:avLst>
                <a:gd name="adj1" fmla="val 21360655"/>
                <a:gd name="adj2" fmla="val 64868"/>
              </a:avLst>
            </a:prstTxWarp>
            <a:spAutoFit/>
          </a:bodyPr>
          <a:lstStyle/>
          <a:p>
            <a:pPr>
              <a:defRPr/>
            </a:pPr>
            <a:r>
              <a:rPr lang="nb-NO" dirty="0">
                <a:solidFill>
                  <a:srgbClr val="0070C0"/>
                </a:solidFill>
              </a:rPr>
              <a:t>Collaboration</a:t>
            </a:r>
          </a:p>
        </p:txBody>
      </p:sp>
      <p:grpSp>
        <p:nvGrpSpPr>
          <p:cNvPr id="2068" name="Gruppe 48"/>
          <p:cNvGrpSpPr>
            <a:grpSpLocks/>
          </p:cNvGrpSpPr>
          <p:nvPr/>
        </p:nvGrpSpPr>
        <p:grpSpPr bwMode="auto">
          <a:xfrm>
            <a:off x="314325" y="981075"/>
            <a:ext cx="7018338" cy="457200"/>
            <a:chOff x="314903" y="981727"/>
            <a:chExt cx="7016982" cy="456535"/>
          </a:xfrm>
        </p:grpSpPr>
        <p:pic>
          <p:nvPicPr>
            <p:cNvPr id="2069" name="Bilde 27" descr="Greenland.gif"/>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314903" y="1001688"/>
              <a:ext cx="648072" cy="432048"/>
            </a:xfrm>
            <a:prstGeom prst="rect">
              <a:avLst/>
            </a:prstGeom>
            <a:noFill/>
            <a:ln w="9525">
              <a:noFill/>
              <a:miter lim="800000"/>
              <a:headEnd/>
              <a:tailEnd/>
            </a:ln>
          </p:spPr>
        </p:pic>
        <p:pic>
          <p:nvPicPr>
            <p:cNvPr id="30" name="Bilde 29" descr="Faroe.gif"/>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668779" y="1005505"/>
              <a:ext cx="593610" cy="432757"/>
            </a:xfrm>
            <a:prstGeom prst="rect">
              <a:avLst/>
            </a:prstGeom>
            <a:ln w="3175">
              <a:solidFill>
                <a:schemeClr val="accent3">
                  <a:lumMod val="85000"/>
                </a:schemeClr>
              </a:solidFill>
            </a:ln>
          </p:spPr>
        </p:pic>
        <p:pic>
          <p:nvPicPr>
            <p:cNvPr id="2071" name="Bilde 30" descr="Canada.png"/>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bwMode="auto">
            <a:xfrm>
              <a:off x="2303107" y="1001881"/>
              <a:ext cx="864096" cy="432048"/>
            </a:xfrm>
            <a:prstGeom prst="rect">
              <a:avLst/>
            </a:prstGeom>
            <a:noFill/>
            <a:ln w="9525">
              <a:noFill/>
              <a:miter lim="800000"/>
              <a:headEnd/>
              <a:tailEnd/>
            </a:ln>
          </p:spPr>
        </p:pic>
        <p:pic>
          <p:nvPicPr>
            <p:cNvPr id="32" name="Bilde 31" descr="finland.jp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3217880" y="997579"/>
              <a:ext cx="647575" cy="435928"/>
            </a:xfrm>
            <a:prstGeom prst="rect">
              <a:avLst/>
            </a:prstGeom>
            <a:ln w="3175">
              <a:solidFill>
                <a:schemeClr val="accent3">
                  <a:lumMod val="85000"/>
                </a:schemeClr>
              </a:solidFill>
            </a:ln>
          </p:spPr>
        </p:pic>
        <p:pic>
          <p:nvPicPr>
            <p:cNvPr id="2073" name="Bilde 32" descr="Iceland.png"/>
            <p:cNvPicPr>
              <a:picLocks noChangeAspect="1"/>
            </p:cNvPicPr>
            <p:nvPr/>
          </p:nvPicPr>
          <p:blipFill>
            <a:blip r:embed="rId8" cstate="email">
              <a:extLst>
                <a:ext uri="{28A0092B-C50C-407E-A947-70E740481C1C}">
                  <a14:useLocalDpi xmlns:a14="http://schemas.microsoft.com/office/drawing/2010/main"/>
                </a:ext>
              </a:extLst>
            </a:blip>
            <a:srcRect/>
            <a:stretch>
              <a:fillRect/>
            </a:stretch>
          </p:blipFill>
          <p:spPr bwMode="auto">
            <a:xfrm>
              <a:off x="3913287" y="993213"/>
              <a:ext cx="600006" cy="432048"/>
            </a:xfrm>
            <a:prstGeom prst="rect">
              <a:avLst/>
            </a:prstGeom>
            <a:noFill/>
            <a:ln w="9525">
              <a:noFill/>
              <a:miter lim="800000"/>
              <a:headEnd/>
              <a:tailEnd/>
            </a:ln>
          </p:spPr>
        </p:pic>
        <p:pic>
          <p:nvPicPr>
            <p:cNvPr id="2074" name="Bilde 33" descr="Norway.jpg"/>
            <p:cNvPicPr>
              <a:picLocks noChangeAspect="1"/>
            </p:cNvPicPr>
            <p:nvPr/>
          </p:nvPicPr>
          <p:blipFill>
            <a:blip r:embed="rId9" cstate="email">
              <a:extLst>
                <a:ext uri="{28A0092B-C50C-407E-A947-70E740481C1C}">
                  <a14:useLocalDpi xmlns:a14="http://schemas.microsoft.com/office/drawing/2010/main"/>
                </a:ext>
              </a:extLst>
            </a:blip>
            <a:srcRect/>
            <a:stretch>
              <a:fillRect/>
            </a:stretch>
          </p:blipFill>
          <p:spPr bwMode="auto">
            <a:xfrm>
              <a:off x="4559694" y="988880"/>
              <a:ext cx="594066" cy="432048"/>
            </a:xfrm>
            <a:prstGeom prst="rect">
              <a:avLst/>
            </a:prstGeom>
            <a:noFill/>
            <a:ln w="9525">
              <a:noFill/>
              <a:miter lim="800000"/>
              <a:headEnd/>
              <a:tailEnd/>
            </a:ln>
          </p:spPr>
        </p:pic>
        <p:pic>
          <p:nvPicPr>
            <p:cNvPr id="35" name="Bilde 34" descr="Russia.JPG"/>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5193935" y="992824"/>
              <a:ext cx="628529" cy="420075"/>
            </a:xfrm>
            <a:prstGeom prst="rect">
              <a:avLst/>
            </a:prstGeom>
            <a:ln>
              <a:solidFill>
                <a:schemeClr val="accent3">
                  <a:lumMod val="95000"/>
                </a:schemeClr>
              </a:solidFill>
            </a:ln>
          </p:spPr>
        </p:pic>
        <p:pic>
          <p:nvPicPr>
            <p:cNvPr id="2076" name="Bilde 35" descr="Sweden.jpg"/>
            <p:cNvPicPr>
              <a:picLocks noChangeAspect="1"/>
            </p:cNvPicPr>
            <p:nvPr/>
          </p:nvPicPr>
          <p:blipFill>
            <a:blip r:embed="rId11" cstate="email">
              <a:extLst>
                <a:ext uri="{28A0092B-C50C-407E-A947-70E740481C1C}">
                  <a14:useLocalDpi xmlns:a14="http://schemas.microsoft.com/office/drawing/2010/main"/>
                </a:ext>
              </a:extLst>
            </a:blip>
            <a:srcRect/>
            <a:stretch>
              <a:fillRect/>
            </a:stretch>
          </p:blipFill>
          <p:spPr bwMode="auto">
            <a:xfrm>
              <a:off x="5867703" y="981727"/>
              <a:ext cx="648072" cy="428903"/>
            </a:xfrm>
            <a:prstGeom prst="rect">
              <a:avLst/>
            </a:prstGeom>
            <a:noFill/>
            <a:ln w="9525">
              <a:noFill/>
              <a:miter lim="800000"/>
              <a:headEnd/>
              <a:tailEnd/>
            </a:ln>
          </p:spPr>
        </p:pic>
        <p:pic>
          <p:nvPicPr>
            <p:cNvPr id="2077" name="Bilde 36" descr="USA.jpg"/>
            <p:cNvPicPr>
              <a:picLocks noChangeAspect="1"/>
            </p:cNvPicPr>
            <p:nvPr/>
          </p:nvPicPr>
          <p:blipFill>
            <a:blip r:embed="rId12" cstate="email">
              <a:extLst>
                <a:ext uri="{28A0092B-C50C-407E-A947-70E740481C1C}">
                  <a14:useLocalDpi xmlns:a14="http://schemas.microsoft.com/office/drawing/2010/main"/>
                </a:ext>
              </a:extLst>
            </a:blip>
            <a:srcRect/>
            <a:stretch>
              <a:fillRect/>
            </a:stretch>
          </p:blipFill>
          <p:spPr bwMode="auto">
            <a:xfrm>
              <a:off x="6552420" y="984398"/>
              <a:ext cx="779465" cy="428225"/>
            </a:xfrm>
            <a:prstGeom prst="rect">
              <a:avLst/>
            </a:prstGeom>
            <a:noFill/>
            <a:ln w="9525">
              <a:noFill/>
              <a:miter lim="800000"/>
              <a:headEnd/>
              <a:tailEnd/>
            </a:ln>
          </p:spPr>
        </p:pic>
        <p:pic>
          <p:nvPicPr>
            <p:cNvPr id="2078" name="Bilde 47" descr="Denmark rett.jpg"/>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bwMode="auto">
            <a:xfrm>
              <a:off x="1006406" y="1005921"/>
              <a:ext cx="643580" cy="429053"/>
            </a:xfrm>
            <a:prstGeom prst="rect">
              <a:avLst/>
            </a:prstGeom>
            <a:noFill/>
            <a:ln w="9525">
              <a:noFill/>
              <a:miter lim="800000"/>
              <a:headEnd/>
              <a:tailEnd/>
            </a:ln>
          </p:spPr>
        </p:pic>
      </p:grpSp>
      <p:grpSp>
        <p:nvGrpSpPr>
          <p:cNvPr id="41" name="Gruppe 40"/>
          <p:cNvGrpSpPr/>
          <p:nvPr/>
        </p:nvGrpSpPr>
        <p:grpSpPr>
          <a:xfrm>
            <a:off x="430611" y="9581298"/>
            <a:ext cx="6695678" cy="400901"/>
            <a:chOff x="430611" y="9581298"/>
            <a:chExt cx="6695678" cy="400901"/>
          </a:xfrm>
        </p:grpSpPr>
        <p:grpSp>
          <p:nvGrpSpPr>
            <p:cNvPr id="2067" name="Gruppe 26"/>
            <p:cNvGrpSpPr>
              <a:grpSpLocks/>
            </p:cNvGrpSpPr>
            <p:nvPr/>
          </p:nvGrpSpPr>
          <p:grpSpPr bwMode="auto">
            <a:xfrm>
              <a:off x="430611" y="9581298"/>
              <a:ext cx="6695678" cy="369888"/>
              <a:chOff x="500731" y="9554310"/>
              <a:chExt cx="6554119" cy="369888"/>
            </a:xfrm>
          </p:grpSpPr>
          <p:sp>
            <p:nvSpPr>
              <p:cNvPr id="2079" name="TekstSylinder 102"/>
              <p:cNvSpPr txBox="1">
                <a:spLocks noChangeArrowheads="1"/>
              </p:cNvSpPr>
              <p:nvPr/>
            </p:nvSpPr>
            <p:spPr bwMode="auto">
              <a:xfrm>
                <a:off x="500731" y="9554310"/>
                <a:ext cx="2303463" cy="369888"/>
              </a:xfrm>
              <a:prstGeom prst="rect">
                <a:avLst/>
              </a:prstGeom>
              <a:noFill/>
              <a:ln w="9525">
                <a:noFill/>
                <a:miter lim="800000"/>
                <a:headEnd/>
                <a:tailEnd/>
              </a:ln>
            </p:spPr>
            <p:txBody>
              <a:bodyPr>
                <a:spAutoFit/>
              </a:bodyPr>
              <a:lstStyle/>
              <a:p>
                <a:r>
                  <a:rPr lang="nb-NO" b="1" dirty="0" err="1">
                    <a:solidFill>
                      <a:srgbClr val="0070C0"/>
                    </a:solidFill>
                  </a:rPr>
                  <a:t>www.arctic-sdi.org</a:t>
                </a:r>
                <a:endParaRPr lang="nb-NO" b="1" dirty="0">
                  <a:solidFill>
                    <a:srgbClr val="0070C0"/>
                  </a:solidFill>
                </a:endParaRPr>
              </a:p>
            </p:txBody>
          </p:sp>
          <p:sp>
            <p:nvSpPr>
              <p:cNvPr id="2080" name="TekstSylinder 103"/>
              <p:cNvSpPr txBox="1">
                <a:spLocks noChangeArrowheads="1"/>
              </p:cNvSpPr>
              <p:nvPr/>
            </p:nvSpPr>
            <p:spPr bwMode="auto">
              <a:xfrm>
                <a:off x="4751388" y="9554935"/>
                <a:ext cx="2303462" cy="368300"/>
              </a:xfrm>
              <a:prstGeom prst="rect">
                <a:avLst/>
              </a:prstGeom>
              <a:noFill/>
              <a:ln w="9525">
                <a:noFill/>
                <a:miter lim="800000"/>
                <a:headEnd/>
                <a:tailEnd/>
              </a:ln>
            </p:spPr>
            <p:txBody>
              <a:bodyPr>
                <a:spAutoFit/>
              </a:bodyPr>
              <a:lstStyle/>
              <a:p>
                <a:r>
                  <a:rPr lang="nb-NO" b="1" dirty="0" err="1">
                    <a:solidFill>
                      <a:srgbClr val="0070C0"/>
                    </a:solidFill>
                  </a:rPr>
                  <a:t>info@arctic-sdi.org</a:t>
                </a:r>
                <a:endParaRPr lang="nb-NO" b="1" dirty="0">
                  <a:solidFill>
                    <a:srgbClr val="0070C0"/>
                  </a:solidFill>
                </a:endParaRPr>
              </a:p>
            </p:txBody>
          </p:sp>
        </p:grpSp>
        <p:pic>
          <p:nvPicPr>
            <p:cNvPr id="38" name="Bilde 37" descr="ArcticSmall_white background.jpg"/>
            <p:cNvPicPr>
              <a:picLocks noChangeAspect="1"/>
            </p:cNvPicPr>
            <p:nvPr/>
          </p:nvPicPr>
          <p:blipFill>
            <a:blip r:embed="rId14" cstate="email">
              <a:extLst>
                <a:ext uri="{28A0092B-C50C-407E-A947-70E740481C1C}">
                  <a14:useLocalDpi xmlns:a14="http://schemas.microsoft.com/office/drawing/2010/main"/>
                </a:ext>
              </a:extLst>
            </a:blip>
            <a:srcRect/>
            <a:stretch>
              <a:fillRect/>
            </a:stretch>
          </p:blipFill>
          <p:spPr>
            <a:xfrm>
              <a:off x="3652157" y="9584871"/>
              <a:ext cx="397329" cy="397328"/>
            </a:xfrm>
            <a:prstGeom prst="ellipse">
              <a:avLst/>
            </a:prstGeom>
            <a:ln w="3175"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39" name="TekstSylinder 102"/>
            <p:cNvSpPr txBox="1">
              <a:spLocks noChangeArrowheads="1"/>
            </p:cNvSpPr>
            <p:nvPr/>
          </p:nvSpPr>
          <p:spPr bwMode="auto">
            <a:xfrm>
              <a:off x="2844867" y="9590777"/>
              <a:ext cx="864096" cy="369888"/>
            </a:xfrm>
            <a:prstGeom prst="rect">
              <a:avLst/>
            </a:prstGeom>
            <a:noFill/>
            <a:ln w="9525">
              <a:noFill/>
              <a:miter lim="800000"/>
              <a:headEnd/>
              <a:tailEnd/>
            </a:ln>
          </p:spPr>
          <p:txBody>
            <a:bodyPr wrap="square">
              <a:spAutoFit/>
            </a:bodyPr>
            <a:lstStyle/>
            <a:p>
              <a:r>
                <a:rPr lang="nb-NO" b="1" dirty="0" smtClean="0">
                  <a:solidFill>
                    <a:srgbClr val="0070C0"/>
                  </a:solidFill>
                </a:rPr>
                <a:t>Arctic</a:t>
              </a:r>
              <a:endParaRPr lang="nb-NO" b="1" dirty="0">
                <a:solidFill>
                  <a:srgbClr val="0070C0"/>
                </a:solidFill>
              </a:endParaRPr>
            </a:p>
          </p:txBody>
        </p:sp>
        <p:sp>
          <p:nvSpPr>
            <p:cNvPr id="40" name="TekstSylinder 102"/>
            <p:cNvSpPr txBox="1">
              <a:spLocks noChangeArrowheads="1"/>
            </p:cNvSpPr>
            <p:nvPr/>
          </p:nvSpPr>
          <p:spPr bwMode="auto">
            <a:xfrm>
              <a:off x="3836384" y="9606254"/>
              <a:ext cx="864096" cy="369888"/>
            </a:xfrm>
            <a:prstGeom prst="rect">
              <a:avLst/>
            </a:prstGeom>
            <a:noFill/>
            <a:ln w="9525">
              <a:noFill/>
              <a:miter lim="800000"/>
              <a:headEnd/>
              <a:tailEnd/>
            </a:ln>
          </p:spPr>
          <p:txBody>
            <a:bodyPr wrap="square">
              <a:spAutoFit/>
            </a:bodyPr>
            <a:lstStyle/>
            <a:p>
              <a:r>
                <a:rPr lang="nb-NO" b="1" dirty="0" smtClean="0">
                  <a:solidFill>
                    <a:srgbClr val="0070C0"/>
                  </a:solidFill>
                </a:rPr>
                <a:t>SDI</a:t>
              </a:r>
              <a:endParaRPr lang="nb-NO" b="1" dirty="0">
                <a:solidFill>
                  <a:srgbClr val="0070C0"/>
                </a:solidFill>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IMG_0487.JPG"/>
          <p:cNvPicPr>
            <a:picLocks noChangeAspect="1"/>
          </p:cNvPicPr>
          <p:nvPr/>
        </p:nvPicPr>
        <p:blipFill>
          <a:blip r:embed="rId2" cstate="email">
            <a:lum bright="20000" contrast="-14000"/>
            <a:extLst>
              <a:ext uri="{28A0092B-C50C-407E-A947-70E740481C1C}">
                <a14:useLocalDpi xmlns:a14="http://schemas.microsoft.com/office/drawing/2010/main"/>
              </a:ext>
            </a:extLst>
          </a:blip>
          <a:srcRect/>
          <a:stretch>
            <a:fillRect/>
          </a:stretch>
        </p:blipFill>
        <p:spPr bwMode="auto">
          <a:xfrm>
            <a:off x="0" y="2941638"/>
            <a:ext cx="7773988" cy="8043862"/>
          </a:xfrm>
          <a:prstGeom prst="rect">
            <a:avLst/>
          </a:prstGeom>
          <a:noFill/>
          <a:ln w="9525">
            <a:noFill/>
            <a:miter lim="800000"/>
            <a:headEnd/>
            <a:tailEnd/>
          </a:ln>
        </p:spPr>
      </p:pic>
      <p:sp>
        <p:nvSpPr>
          <p:cNvPr id="3076" name="Rektangel 5"/>
          <p:cNvSpPr>
            <a:spLocks noChangeArrowheads="1"/>
          </p:cNvSpPr>
          <p:nvPr/>
        </p:nvSpPr>
        <p:spPr bwMode="auto">
          <a:xfrm>
            <a:off x="1150938" y="7405688"/>
            <a:ext cx="5976937" cy="369887"/>
          </a:xfrm>
          <a:prstGeom prst="rect">
            <a:avLst/>
          </a:prstGeom>
          <a:noFill/>
          <a:ln w="9525">
            <a:noFill/>
            <a:miter lim="800000"/>
            <a:headEnd/>
            <a:tailEnd/>
          </a:ln>
        </p:spPr>
        <p:txBody>
          <a:bodyPr>
            <a:spAutoFit/>
          </a:bodyPr>
          <a:lstStyle/>
          <a:p>
            <a:r>
              <a:rPr lang="en-GB"/>
              <a:t>Data flow in the Arctic SDI from Collection to Action</a:t>
            </a:r>
          </a:p>
        </p:txBody>
      </p:sp>
      <p:sp>
        <p:nvSpPr>
          <p:cNvPr id="3077" name="Rectangle 78"/>
          <p:cNvSpPr>
            <a:spLocks noChangeArrowheads="1"/>
          </p:cNvSpPr>
          <p:nvPr/>
        </p:nvSpPr>
        <p:spPr bwMode="auto">
          <a:xfrm>
            <a:off x="0" y="61913"/>
            <a:ext cx="7773988" cy="892175"/>
          </a:xfrm>
          <a:prstGeom prst="rect">
            <a:avLst/>
          </a:prstGeom>
          <a:noFill/>
          <a:ln w="9525" algn="ctr">
            <a:noFill/>
            <a:miter lim="800000"/>
            <a:headEnd/>
            <a:tailEnd/>
          </a:ln>
        </p:spPr>
        <p:txBody>
          <a:bodyPr anchor="ctr">
            <a:spAutoFit/>
          </a:bodyPr>
          <a:lstStyle/>
          <a:p>
            <a:pPr>
              <a:tabLst>
                <a:tab pos="274638" algn="l"/>
                <a:tab pos="457200" algn="l"/>
              </a:tabLst>
            </a:pPr>
            <a:r>
              <a:rPr lang="en-US" altLang="en-US" sz="2000" b="1" i="1">
                <a:solidFill>
                  <a:schemeClr val="accent2"/>
                </a:solidFill>
                <a:latin typeface="Verdana" pitchFamily="34" charset="0"/>
              </a:rPr>
              <a:t>The Arctic Spatial Data Infrastructure (Arctic SDI)</a:t>
            </a:r>
          </a:p>
          <a:p>
            <a:pPr>
              <a:tabLst>
                <a:tab pos="274638" algn="l"/>
                <a:tab pos="457200" algn="l"/>
              </a:tabLst>
            </a:pPr>
            <a:r>
              <a:rPr lang="en-US" altLang="en-US" sz="1600" b="1" i="1">
                <a:solidFill>
                  <a:schemeClr val="accent2"/>
                </a:solidFill>
                <a:latin typeface="Verdana" pitchFamily="34" charset="0"/>
              </a:rPr>
              <a:t>A collaboration between the Arctic Council and the national mapping authorities of the Arctic</a:t>
            </a:r>
          </a:p>
        </p:txBody>
      </p:sp>
      <p:grpSp>
        <p:nvGrpSpPr>
          <p:cNvPr id="3079" name="Gruppe 32"/>
          <p:cNvGrpSpPr>
            <a:grpSpLocks/>
          </p:cNvGrpSpPr>
          <p:nvPr/>
        </p:nvGrpSpPr>
        <p:grpSpPr bwMode="auto">
          <a:xfrm>
            <a:off x="314325" y="981075"/>
            <a:ext cx="7018338" cy="457200"/>
            <a:chOff x="314903" y="981727"/>
            <a:chExt cx="7016982" cy="456535"/>
          </a:xfrm>
        </p:grpSpPr>
        <p:pic>
          <p:nvPicPr>
            <p:cNvPr id="3080" name="Bilde 33" descr="Greenland.gif"/>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314903" y="1001688"/>
              <a:ext cx="648072" cy="432048"/>
            </a:xfrm>
            <a:prstGeom prst="rect">
              <a:avLst/>
            </a:prstGeom>
            <a:noFill/>
            <a:ln w="9525">
              <a:noFill/>
              <a:miter lim="800000"/>
              <a:headEnd/>
              <a:tailEnd/>
            </a:ln>
          </p:spPr>
        </p:pic>
        <p:pic>
          <p:nvPicPr>
            <p:cNvPr id="35" name="Bilde 34" descr="Faroe.gif"/>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68779" y="1005505"/>
              <a:ext cx="593610" cy="432757"/>
            </a:xfrm>
            <a:prstGeom prst="rect">
              <a:avLst/>
            </a:prstGeom>
            <a:ln w="3175">
              <a:solidFill>
                <a:schemeClr val="accent3">
                  <a:lumMod val="85000"/>
                </a:schemeClr>
              </a:solidFill>
            </a:ln>
          </p:spPr>
        </p:pic>
        <p:pic>
          <p:nvPicPr>
            <p:cNvPr id="3082" name="Bilde 35" descr="Canada.png"/>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2303107" y="1001881"/>
              <a:ext cx="864096" cy="432048"/>
            </a:xfrm>
            <a:prstGeom prst="rect">
              <a:avLst/>
            </a:prstGeom>
            <a:noFill/>
            <a:ln w="9525">
              <a:noFill/>
              <a:miter lim="800000"/>
              <a:headEnd/>
              <a:tailEnd/>
            </a:ln>
          </p:spPr>
        </p:pic>
        <p:pic>
          <p:nvPicPr>
            <p:cNvPr id="37" name="Bilde 36" descr="finland.jpg"/>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217880" y="997579"/>
              <a:ext cx="647575" cy="435928"/>
            </a:xfrm>
            <a:prstGeom prst="rect">
              <a:avLst/>
            </a:prstGeom>
            <a:ln w="3175">
              <a:solidFill>
                <a:schemeClr val="accent3">
                  <a:lumMod val="85000"/>
                </a:schemeClr>
              </a:solidFill>
            </a:ln>
          </p:spPr>
        </p:pic>
        <p:pic>
          <p:nvPicPr>
            <p:cNvPr id="3084" name="Bilde 37" descr="Iceland.png"/>
            <p:cNvPicPr>
              <a:picLocks noChangeAspect="1"/>
            </p:cNvPicPr>
            <p:nvPr/>
          </p:nvPicPr>
          <p:blipFill>
            <a:blip r:embed="rId7" cstate="email">
              <a:extLst>
                <a:ext uri="{28A0092B-C50C-407E-A947-70E740481C1C}">
                  <a14:useLocalDpi xmlns:a14="http://schemas.microsoft.com/office/drawing/2010/main"/>
                </a:ext>
              </a:extLst>
            </a:blip>
            <a:srcRect/>
            <a:stretch>
              <a:fillRect/>
            </a:stretch>
          </p:blipFill>
          <p:spPr bwMode="auto">
            <a:xfrm>
              <a:off x="3913287" y="993213"/>
              <a:ext cx="600006" cy="432048"/>
            </a:xfrm>
            <a:prstGeom prst="rect">
              <a:avLst/>
            </a:prstGeom>
            <a:noFill/>
            <a:ln w="9525">
              <a:noFill/>
              <a:miter lim="800000"/>
              <a:headEnd/>
              <a:tailEnd/>
            </a:ln>
          </p:spPr>
        </p:pic>
        <p:pic>
          <p:nvPicPr>
            <p:cNvPr id="3085" name="Bilde 38" descr="Norway.jpg"/>
            <p:cNvPicPr>
              <a:picLocks noChangeAspect="1"/>
            </p:cNvPicPr>
            <p:nvPr/>
          </p:nvPicPr>
          <p:blipFill>
            <a:blip r:embed="rId8" cstate="email">
              <a:extLst>
                <a:ext uri="{28A0092B-C50C-407E-A947-70E740481C1C}">
                  <a14:useLocalDpi xmlns:a14="http://schemas.microsoft.com/office/drawing/2010/main"/>
                </a:ext>
              </a:extLst>
            </a:blip>
            <a:srcRect/>
            <a:stretch>
              <a:fillRect/>
            </a:stretch>
          </p:blipFill>
          <p:spPr bwMode="auto">
            <a:xfrm>
              <a:off x="4559694" y="988880"/>
              <a:ext cx="594066" cy="432048"/>
            </a:xfrm>
            <a:prstGeom prst="rect">
              <a:avLst/>
            </a:prstGeom>
            <a:noFill/>
            <a:ln w="9525">
              <a:noFill/>
              <a:miter lim="800000"/>
              <a:headEnd/>
              <a:tailEnd/>
            </a:ln>
          </p:spPr>
        </p:pic>
        <p:pic>
          <p:nvPicPr>
            <p:cNvPr id="40" name="Bilde 39" descr="Russia.JPG"/>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5193935" y="992824"/>
              <a:ext cx="628529" cy="420075"/>
            </a:xfrm>
            <a:prstGeom prst="rect">
              <a:avLst/>
            </a:prstGeom>
            <a:ln>
              <a:solidFill>
                <a:schemeClr val="accent3">
                  <a:lumMod val="95000"/>
                </a:schemeClr>
              </a:solidFill>
            </a:ln>
          </p:spPr>
        </p:pic>
        <p:pic>
          <p:nvPicPr>
            <p:cNvPr id="3087" name="Bilde 40" descr="Sweden.jpg"/>
            <p:cNvPicPr>
              <a:picLocks noChangeAspect="1"/>
            </p:cNvPicPr>
            <p:nvPr/>
          </p:nvPicPr>
          <p:blipFill>
            <a:blip r:embed="rId10" cstate="email">
              <a:extLst>
                <a:ext uri="{28A0092B-C50C-407E-A947-70E740481C1C}">
                  <a14:useLocalDpi xmlns:a14="http://schemas.microsoft.com/office/drawing/2010/main"/>
                </a:ext>
              </a:extLst>
            </a:blip>
            <a:srcRect/>
            <a:stretch>
              <a:fillRect/>
            </a:stretch>
          </p:blipFill>
          <p:spPr bwMode="auto">
            <a:xfrm>
              <a:off x="5867703" y="981727"/>
              <a:ext cx="648072" cy="428903"/>
            </a:xfrm>
            <a:prstGeom prst="rect">
              <a:avLst/>
            </a:prstGeom>
            <a:noFill/>
            <a:ln w="9525">
              <a:noFill/>
              <a:miter lim="800000"/>
              <a:headEnd/>
              <a:tailEnd/>
            </a:ln>
          </p:spPr>
        </p:pic>
        <p:pic>
          <p:nvPicPr>
            <p:cNvPr id="3088" name="Bilde 41" descr="USA.jpg"/>
            <p:cNvPicPr>
              <a:picLocks noChangeAspect="1"/>
            </p:cNvPicPr>
            <p:nvPr/>
          </p:nvPicPr>
          <p:blipFill>
            <a:blip r:embed="rId11" cstate="email">
              <a:extLst>
                <a:ext uri="{28A0092B-C50C-407E-A947-70E740481C1C}">
                  <a14:useLocalDpi xmlns:a14="http://schemas.microsoft.com/office/drawing/2010/main"/>
                </a:ext>
              </a:extLst>
            </a:blip>
            <a:srcRect/>
            <a:stretch>
              <a:fillRect/>
            </a:stretch>
          </p:blipFill>
          <p:spPr bwMode="auto">
            <a:xfrm>
              <a:off x="6552420" y="984398"/>
              <a:ext cx="779465" cy="428225"/>
            </a:xfrm>
            <a:prstGeom prst="rect">
              <a:avLst/>
            </a:prstGeom>
            <a:noFill/>
            <a:ln w="9525">
              <a:noFill/>
              <a:miter lim="800000"/>
              <a:headEnd/>
              <a:tailEnd/>
            </a:ln>
          </p:spPr>
        </p:pic>
        <p:pic>
          <p:nvPicPr>
            <p:cNvPr id="3089" name="Bilde 42" descr="Denmark rett.jpg"/>
            <p:cNvPicPr>
              <a:picLocks noChangeAspect="1"/>
            </p:cNvPicPr>
            <p:nvPr/>
          </p:nvPicPr>
          <p:blipFill>
            <a:blip r:embed="rId12" cstate="email">
              <a:extLst>
                <a:ext uri="{28A0092B-C50C-407E-A947-70E740481C1C}">
                  <a14:useLocalDpi xmlns:a14="http://schemas.microsoft.com/office/drawing/2010/main"/>
                </a:ext>
              </a:extLst>
            </a:blip>
            <a:srcRect/>
            <a:stretch>
              <a:fillRect/>
            </a:stretch>
          </p:blipFill>
          <p:spPr bwMode="auto">
            <a:xfrm>
              <a:off x="1006406" y="1005921"/>
              <a:ext cx="643580" cy="429053"/>
            </a:xfrm>
            <a:prstGeom prst="rect">
              <a:avLst/>
            </a:prstGeom>
            <a:noFill/>
            <a:ln w="9525">
              <a:noFill/>
              <a:miter lim="800000"/>
              <a:headEnd/>
              <a:tailEnd/>
            </a:ln>
          </p:spPr>
        </p:pic>
      </p:grpSp>
      <p:grpSp>
        <p:nvGrpSpPr>
          <p:cNvPr id="21" name="Gruppe 20"/>
          <p:cNvGrpSpPr/>
          <p:nvPr/>
        </p:nvGrpSpPr>
        <p:grpSpPr>
          <a:xfrm>
            <a:off x="430611" y="9581298"/>
            <a:ext cx="6695678" cy="400901"/>
            <a:chOff x="430611" y="9581298"/>
            <a:chExt cx="6695678" cy="400901"/>
          </a:xfrm>
        </p:grpSpPr>
        <p:grpSp>
          <p:nvGrpSpPr>
            <p:cNvPr id="22" name="Gruppe 26"/>
            <p:cNvGrpSpPr>
              <a:grpSpLocks/>
            </p:cNvGrpSpPr>
            <p:nvPr/>
          </p:nvGrpSpPr>
          <p:grpSpPr bwMode="auto">
            <a:xfrm>
              <a:off x="430611" y="9581298"/>
              <a:ext cx="6695678" cy="369888"/>
              <a:chOff x="500731" y="9554310"/>
              <a:chExt cx="6554119" cy="369888"/>
            </a:xfrm>
          </p:grpSpPr>
          <p:sp>
            <p:nvSpPr>
              <p:cNvPr id="26" name="TekstSylinder 102"/>
              <p:cNvSpPr txBox="1">
                <a:spLocks noChangeArrowheads="1"/>
              </p:cNvSpPr>
              <p:nvPr/>
            </p:nvSpPr>
            <p:spPr bwMode="auto">
              <a:xfrm>
                <a:off x="500731" y="9554310"/>
                <a:ext cx="2303463" cy="369888"/>
              </a:xfrm>
              <a:prstGeom prst="rect">
                <a:avLst/>
              </a:prstGeom>
              <a:noFill/>
              <a:ln w="9525">
                <a:noFill/>
                <a:miter lim="800000"/>
                <a:headEnd/>
                <a:tailEnd/>
              </a:ln>
            </p:spPr>
            <p:txBody>
              <a:bodyPr>
                <a:spAutoFit/>
              </a:bodyPr>
              <a:lstStyle/>
              <a:p>
                <a:r>
                  <a:rPr lang="nb-NO" b="1" dirty="0" err="1">
                    <a:solidFill>
                      <a:srgbClr val="0070C0"/>
                    </a:solidFill>
                  </a:rPr>
                  <a:t>www.arctic-sdi.org</a:t>
                </a:r>
                <a:endParaRPr lang="nb-NO" b="1" dirty="0">
                  <a:solidFill>
                    <a:srgbClr val="0070C0"/>
                  </a:solidFill>
                </a:endParaRPr>
              </a:p>
            </p:txBody>
          </p:sp>
          <p:sp>
            <p:nvSpPr>
              <p:cNvPr id="27" name="TekstSylinder 103"/>
              <p:cNvSpPr txBox="1">
                <a:spLocks noChangeArrowheads="1"/>
              </p:cNvSpPr>
              <p:nvPr/>
            </p:nvSpPr>
            <p:spPr bwMode="auto">
              <a:xfrm>
                <a:off x="4751388" y="9554935"/>
                <a:ext cx="2303462" cy="368300"/>
              </a:xfrm>
              <a:prstGeom prst="rect">
                <a:avLst/>
              </a:prstGeom>
              <a:noFill/>
              <a:ln w="9525">
                <a:noFill/>
                <a:miter lim="800000"/>
                <a:headEnd/>
                <a:tailEnd/>
              </a:ln>
            </p:spPr>
            <p:txBody>
              <a:bodyPr>
                <a:spAutoFit/>
              </a:bodyPr>
              <a:lstStyle/>
              <a:p>
                <a:r>
                  <a:rPr lang="nb-NO" b="1" dirty="0" err="1">
                    <a:solidFill>
                      <a:srgbClr val="0070C0"/>
                    </a:solidFill>
                  </a:rPr>
                  <a:t>info@arctic-sdi.org</a:t>
                </a:r>
                <a:endParaRPr lang="nb-NO" b="1" dirty="0">
                  <a:solidFill>
                    <a:srgbClr val="0070C0"/>
                  </a:solidFill>
                </a:endParaRPr>
              </a:p>
            </p:txBody>
          </p:sp>
        </p:grpSp>
        <p:pic>
          <p:nvPicPr>
            <p:cNvPr id="23" name="Bilde 22" descr="ArcticSmall_white background.jpg"/>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a:xfrm>
              <a:off x="3652157" y="9584871"/>
              <a:ext cx="397329" cy="397328"/>
            </a:xfrm>
            <a:prstGeom prst="ellipse">
              <a:avLst/>
            </a:prstGeom>
            <a:ln w="3175"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4" name="TekstSylinder 102"/>
            <p:cNvSpPr txBox="1">
              <a:spLocks noChangeArrowheads="1"/>
            </p:cNvSpPr>
            <p:nvPr/>
          </p:nvSpPr>
          <p:spPr bwMode="auto">
            <a:xfrm>
              <a:off x="2844867" y="9590777"/>
              <a:ext cx="864096" cy="369888"/>
            </a:xfrm>
            <a:prstGeom prst="rect">
              <a:avLst/>
            </a:prstGeom>
            <a:noFill/>
            <a:ln w="9525">
              <a:noFill/>
              <a:miter lim="800000"/>
              <a:headEnd/>
              <a:tailEnd/>
            </a:ln>
          </p:spPr>
          <p:txBody>
            <a:bodyPr wrap="square">
              <a:spAutoFit/>
            </a:bodyPr>
            <a:lstStyle/>
            <a:p>
              <a:r>
                <a:rPr lang="nb-NO" b="1" dirty="0" smtClean="0">
                  <a:solidFill>
                    <a:srgbClr val="0070C0"/>
                  </a:solidFill>
                </a:rPr>
                <a:t>Arctic</a:t>
              </a:r>
              <a:endParaRPr lang="nb-NO" b="1" dirty="0">
                <a:solidFill>
                  <a:srgbClr val="0070C0"/>
                </a:solidFill>
              </a:endParaRPr>
            </a:p>
          </p:txBody>
        </p:sp>
        <p:sp>
          <p:nvSpPr>
            <p:cNvPr id="25" name="TekstSylinder 102"/>
            <p:cNvSpPr txBox="1">
              <a:spLocks noChangeArrowheads="1"/>
            </p:cNvSpPr>
            <p:nvPr/>
          </p:nvSpPr>
          <p:spPr bwMode="auto">
            <a:xfrm>
              <a:off x="3836384" y="9606254"/>
              <a:ext cx="864096" cy="369888"/>
            </a:xfrm>
            <a:prstGeom prst="rect">
              <a:avLst/>
            </a:prstGeom>
            <a:noFill/>
            <a:ln w="9525">
              <a:noFill/>
              <a:miter lim="800000"/>
              <a:headEnd/>
              <a:tailEnd/>
            </a:ln>
          </p:spPr>
          <p:txBody>
            <a:bodyPr wrap="square">
              <a:spAutoFit/>
            </a:bodyPr>
            <a:lstStyle/>
            <a:p>
              <a:r>
                <a:rPr lang="nb-NO" b="1" dirty="0" smtClean="0">
                  <a:solidFill>
                    <a:srgbClr val="0070C0"/>
                  </a:solidFill>
                </a:rPr>
                <a:t>SDI</a:t>
              </a:r>
              <a:endParaRPr lang="nb-NO" b="1" dirty="0">
                <a:solidFill>
                  <a:srgbClr val="0070C0"/>
                </a:solidFill>
              </a:endParaRPr>
            </a:p>
          </p:txBody>
        </p:sp>
      </p:grpSp>
      <p:pic>
        <p:nvPicPr>
          <p:cNvPr id="29" name="Picture 28"/>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358775" y="1573213"/>
            <a:ext cx="7294821" cy="547300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IMG_0487.JPG"/>
          <p:cNvPicPr>
            <a:picLocks noChangeAspect="1"/>
          </p:cNvPicPr>
          <p:nvPr/>
        </p:nvPicPr>
        <p:blipFill>
          <a:blip r:embed="rId2" cstate="email">
            <a:lum bright="20000" contrast="-14000"/>
            <a:extLst>
              <a:ext uri="{28A0092B-C50C-407E-A947-70E740481C1C}">
                <a14:useLocalDpi xmlns:a14="http://schemas.microsoft.com/office/drawing/2010/main"/>
              </a:ext>
            </a:extLst>
          </a:blip>
          <a:srcRect/>
          <a:stretch>
            <a:fillRect/>
          </a:stretch>
        </p:blipFill>
        <p:spPr bwMode="auto">
          <a:xfrm>
            <a:off x="0" y="3157538"/>
            <a:ext cx="7773988" cy="8043862"/>
          </a:xfrm>
          <a:prstGeom prst="rect">
            <a:avLst/>
          </a:prstGeom>
          <a:noFill/>
          <a:ln w="9525">
            <a:noFill/>
            <a:miter lim="800000"/>
            <a:headEnd/>
            <a:tailEnd/>
          </a:ln>
        </p:spPr>
      </p:pic>
      <p:pic>
        <p:nvPicPr>
          <p:cNvPr id="4099" name="Bildobjekt 6"/>
          <p:cNvPicPr>
            <a:picLocks noChangeAspect="1" noChangeArrowheads="1"/>
          </p:cNvPicPr>
          <p:nvPr/>
        </p:nvPicPr>
        <p:blipFill>
          <a:blip r:embed="rId3" cstate="print"/>
          <a:srcRect/>
          <a:stretch>
            <a:fillRect/>
          </a:stretch>
        </p:blipFill>
        <p:spPr bwMode="auto">
          <a:xfrm>
            <a:off x="646113" y="1862138"/>
            <a:ext cx="6481762" cy="4751387"/>
          </a:xfrm>
          <a:prstGeom prst="rect">
            <a:avLst/>
          </a:prstGeom>
          <a:noFill/>
          <a:ln w="9525">
            <a:noFill/>
            <a:miter lim="800000"/>
            <a:headEnd/>
            <a:tailEnd/>
          </a:ln>
        </p:spPr>
      </p:pic>
      <p:pic>
        <p:nvPicPr>
          <p:cNvPr id="4100" name="Picture 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58775" y="7478713"/>
            <a:ext cx="7127875" cy="1943100"/>
          </a:xfrm>
          <a:prstGeom prst="rect">
            <a:avLst/>
          </a:prstGeom>
          <a:noFill/>
          <a:ln w="9525">
            <a:noFill/>
            <a:miter lim="800000"/>
            <a:headEnd/>
            <a:tailEnd/>
          </a:ln>
        </p:spPr>
      </p:pic>
      <p:sp>
        <p:nvSpPr>
          <p:cNvPr id="4101" name="Rektangel 6"/>
          <p:cNvSpPr>
            <a:spLocks noChangeArrowheads="1"/>
          </p:cNvSpPr>
          <p:nvPr/>
        </p:nvSpPr>
        <p:spPr bwMode="auto">
          <a:xfrm>
            <a:off x="358775" y="6613525"/>
            <a:ext cx="7127875" cy="523875"/>
          </a:xfrm>
          <a:prstGeom prst="rect">
            <a:avLst/>
          </a:prstGeom>
          <a:noFill/>
          <a:ln w="9525">
            <a:noFill/>
            <a:miter lim="800000"/>
            <a:headEnd/>
            <a:tailEnd/>
          </a:ln>
        </p:spPr>
        <p:txBody>
          <a:bodyPr>
            <a:spAutoFit/>
          </a:bodyPr>
          <a:lstStyle/>
          <a:p>
            <a:r>
              <a:rPr lang="en-US" sz="1400"/>
              <a:t>The Arctic SDI must be seen in the context of domestic realities and complement the UN-GGIM, INSPIRE, ELF, NSDI and CGDI activities.</a:t>
            </a:r>
            <a:endParaRPr lang="en-GB" sz="1400"/>
          </a:p>
        </p:txBody>
      </p:sp>
      <p:sp>
        <p:nvSpPr>
          <p:cNvPr id="4102" name="Rektangel 7"/>
          <p:cNvSpPr>
            <a:spLocks noChangeArrowheads="1"/>
          </p:cNvSpPr>
          <p:nvPr/>
        </p:nvSpPr>
        <p:spPr bwMode="auto">
          <a:xfrm>
            <a:off x="1366838" y="1501775"/>
            <a:ext cx="4824412" cy="369888"/>
          </a:xfrm>
          <a:prstGeom prst="rect">
            <a:avLst/>
          </a:prstGeom>
          <a:noFill/>
          <a:ln w="9525">
            <a:noFill/>
            <a:miter lim="800000"/>
            <a:headEnd/>
            <a:tailEnd/>
          </a:ln>
        </p:spPr>
        <p:txBody>
          <a:bodyPr>
            <a:spAutoFit/>
          </a:bodyPr>
          <a:lstStyle/>
          <a:p>
            <a:r>
              <a:rPr lang="en-GB"/>
              <a:t>The Arctic SDI Technical Architecture.</a:t>
            </a:r>
          </a:p>
        </p:txBody>
      </p:sp>
      <p:sp>
        <p:nvSpPr>
          <p:cNvPr id="4103" name="Rectangle 78"/>
          <p:cNvSpPr>
            <a:spLocks noChangeArrowheads="1"/>
          </p:cNvSpPr>
          <p:nvPr/>
        </p:nvSpPr>
        <p:spPr bwMode="auto">
          <a:xfrm>
            <a:off x="0" y="61913"/>
            <a:ext cx="7773988" cy="892175"/>
          </a:xfrm>
          <a:prstGeom prst="rect">
            <a:avLst/>
          </a:prstGeom>
          <a:noFill/>
          <a:ln w="9525" algn="ctr">
            <a:noFill/>
            <a:miter lim="800000"/>
            <a:headEnd/>
            <a:tailEnd/>
          </a:ln>
        </p:spPr>
        <p:txBody>
          <a:bodyPr anchor="ctr">
            <a:spAutoFit/>
          </a:bodyPr>
          <a:lstStyle/>
          <a:p>
            <a:pPr>
              <a:tabLst>
                <a:tab pos="274638" algn="l"/>
                <a:tab pos="457200" algn="l"/>
              </a:tabLst>
            </a:pPr>
            <a:r>
              <a:rPr lang="en-US" altLang="en-US" sz="2000" b="1" i="1">
                <a:solidFill>
                  <a:schemeClr val="accent2"/>
                </a:solidFill>
                <a:latin typeface="Verdana" pitchFamily="34" charset="0"/>
              </a:rPr>
              <a:t>The Arctic Spatial Data Infrastructure (Arctic SDI)</a:t>
            </a:r>
          </a:p>
          <a:p>
            <a:pPr>
              <a:tabLst>
                <a:tab pos="274638" algn="l"/>
                <a:tab pos="457200" algn="l"/>
              </a:tabLst>
            </a:pPr>
            <a:r>
              <a:rPr lang="en-US" altLang="en-US" sz="1600" b="1" i="1">
                <a:solidFill>
                  <a:schemeClr val="accent2"/>
                </a:solidFill>
                <a:latin typeface="Verdana" pitchFamily="34" charset="0"/>
              </a:rPr>
              <a:t>A collaboration between the Arctic Council and the national mapping authorities of the Arctic</a:t>
            </a:r>
          </a:p>
        </p:txBody>
      </p:sp>
      <p:grpSp>
        <p:nvGrpSpPr>
          <p:cNvPr id="4105" name="Gruppe 34"/>
          <p:cNvGrpSpPr>
            <a:grpSpLocks/>
          </p:cNvGrpSpPr>
          <p:nvPr/>
        </p:nvGrpSpPr>
        <p:grpSpPr bwMode="auto">
          <a:xfrm>
            <a:off x="314325" y="981075"/>
            <a:ext cx="7018338" cy="457200"/>
            <a:chOff x="314903" y="981727"/>
            <a:chExt cx="7016982" cy="456535"/>
          </a:xfrm>
        </p:grpSpPr>
        <p:pic>
          <p:nvPicPr>
            <p:cNvPr id="4106" name="Bilde 35" descr="Greenland.gif"/>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314903" y="1001688"/>
              <a:ext cx="648072" cy="432048"/>
            </a:xfrm>
            <a:prstGeom prst="rect">
              <a:avLst/>
            </a:prstGeom>
            <a:noFill/>
            <a:ln w="9525">
              <a:noFill/>
              <a:miter lim="800000"/>
              <a:headEnd/>
              <a:tailEnd/>
            </a:ln>
          </p:spPr>
        </p:pic>
        <p:pic>
          <p:nvPicPr>
            <p:cNvPr id="37" name="Bilde 36" descr="Faroe.gif"/>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668779" y="1005505"/>
              <a:ext cx="593610" cy="432757"/>
            </a:xfrm>
            <a:prstGeom prst="rect">
              <a:avLst/>
            </a:prstGeom>
            <a:ln w="3175">
              <a:solidFill>
                <a:schemeClr val="accent3">
                  <a:lumMod val="85000"/>
                </a:schemeClr>
              </a:solidFill>
            </a:ln>
          </p:spPr>
        </p:pic>
        <p:pic>
          <p:nvPicPr>
            <p:cNvPr id="4108" name="Bilde 37" descr="Canada.png"/>
            <p:cNvPicPr>
              <a:picLocks noChangeAspect="1"/>
            </p:cNvPicPr>
            <p:nvPr/>
          </p:nvPicPr>
          <p:blipFill>
            <a:blip r:embed="rId7" cstate="email">
              <a:extLst>
                <a:ext uri="{28A0092B-C50C-407E-A947-70E740481C1C}">
                  <a14:useLocalDpi xmlns:a14="http://schemas.microsoft.com/office/drawing/2010/main"/>
                </a:ext>
              </a:extLst>
            </a:blip>
            <a:srcRect/>
            <a:stretch>
              <a:fillRect/>
            </a:stretch>
          </p:blipFill>
          <p:spPr bwMode="auto">
            <a:xfrm>
              <a:off x="2303107" y="1001881"/>
              <a:ext cx="864096" cy="432048"/>
            </a:xfrm>
            <a:prstGeom prst="rect">
              <a:avLst/>
            </a:prstGeom>
            <a:noFill/>
            <a:ln w="9525">
              <a:noFill/>
              <a:miter lim="800000"/>
              <a:headEnd/>
              <a:tailEnd/>
            </a:ln>
          </p:spPr>
        </p:pic>
        <p:pic>
          <p:nvPicPr>
            <p:cNvPr id="39" name="Bilde 38" descr="finland.jpg"/>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3217880" y="997579"/>
              <a:ext cx="647575" cy="435928"/>
            </a:xfrm>
            <a:prstGeom prst="rect">
              <a:avLst/>
            </a:prstGeom>
            <a:ln w="3175">
              <a:solidFill>
                <a:schemeClr val="accent3">
                  <a:lumMod val="85000"/>
                </a:schemeClr>
              </a:solidFill>
            </a:ln>
          </p:spPr>
        </p:pic>
        <p:pic>
          <p:nvPicPr>
            <p:cNvPr id="4110" name="Bilde 39" descr="Iceland.png"/>
            <p:cNvPicPr>
              <a:picLocks noChangeAspect="1"/>
            </p:cNvPicPr>
            <p:nvPr/>
          </p:nvPicPr>
          <p:blipFill>
            <a:blip r:embed="rId9" cstate="email">
              <a:extLst>
                <a:ext uri="{28A0092B-C50C-407E-A947-70E740481C1C}">
                  <a14:useLocalDpi xmlns:a14="http://schemas.microsoft.com/office/drawing/2010/main"/>
                </a:ext>
              </a:extLst>
            </a:blip>
            <a:srcRect/>
            <a:stretch>
              <a:fillRect/>
            </a:stretch>
          </p:blipFill>
          <p:spPr bwMode="auto">
            <a:xfrm>
              <a:off x="3913287" y="993213"/>
              <a:ext cx="600006" cy="432048"/>
            </a:xfrm>
            <a:prstGeom prst="rect">
              <a:avLst/>
            </a:prstGeom>
            <a:noFill/>
            <a:ln w="9525">
              <a:noFill/>
              <a:miter lim="800000"/>
              <a:headEnd/>
              <a:tailEnd/>
            </a:ln>
          </p:spPr>
        </p:pic>
        <p:pic>
          <p:nvPicPr>
            <p:cNvPr id="4111" name="Bilde 40" descr="Norway.jpg"/>
            <p:cNvPicPr>
              <a:picLocks noChangeAspect="1"/>
            </p:cNvPicPr>
            <p:nvPr/>
          </p:nvPicPr>
          <p:blipFill>
            <a:blip r:embed="rId10" cstate="email">
              <a:extLst>
                <a:ext uri="{28A0092B-C50C-407E-A947-70E740481C1C}">
                  <a14:useLocalDpi xmlns:a14="http://schemas.microsoft.com/office/drawing/2010/main"/>
                </a:ext>
              </a:extLst>
            </a:blip>
            <a:srcRect/>
            <a:stretch>
              <a:fillRect/>
            </a:stretch>
          </p:blipFill>
          <p:spPr bwMode="auto">
            <a:xfrm>
              <a:off x="4559694" y="988880"/>
              <a:ext cx="594066" cy="432048"/>
            </a:xfrm>
            <a:prstGeom prst="rect">
              <a:avLst/>
            </a:prstGeom>
            <a:noFill/>
            <a:ln w="9525">
              <a:noFill/>
              <a:miter lim="800000"/>
              <a:headEnd/>
              <a:tailEnd/>
            </a:ln>
          </p:spPr>
        </p:pic>
        <p:pic>
          <p:nvPicPr>
            <p:cNvPr id="42" name="Bilde 41" descr="Russia.JPG"/>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5193935" y="992824"/>
              <a:ext cx="628529" cy="420075"/>
            </a:xfrm>
            <a:prstGeom prst="rect">
              <a:avLst/>
            </a:prstGeom>
            <a:ln>
              <a:solidFill>
                <a:schemeClr val="accent3">
                  <a:lumMod val="95000"/>
                </a:schemeClr>
              </a:solidFill>
            </a:ln>
          </p:spPr>
        </p:pic>
        <p:pic>
          <p:nvPicPr>
            <p:cNvPr id="4113" name="Bilde 42" descr="Sweden.jpg"/>
            <p:cNvPicPr>
              <a:picLocks noChangeAspect="1"/>
            </p:cNvPicPr>
            <p:nvPr/>
          </p:nvPicPr>
          <p:blipFill>
            <a:blip r:embed="rId12" cstate="email">
              <a:extLst>
                <a:ext uri="{28A0092B-C50C-407E-A947-70E740481C1C}">
                  <a14:useLocalDpi xmlns:a14="http://schemas.microsoft.com/office/drawing/2010/main"/>
                </a:ext>
              </a:extLst>
            </a:blip>
            <a:srcRect/>
            <a:stretch>
              <a:fillRect/>
            </a:stretch>
          </p:blipFill>
          <p:spPr bwMode="auto">
            <a:xfrm>
              <a:off x="5867703" y="981727"/>
              <a:ext cx="648072" cy="428903"/>
            </a:xfrm>
            <a:prstGeom prst="rect">
              <a:avLst/>
            </a:prstGeom>
            <a:noFill/>
            <a:ln w="9525">
              <a:noFill/>
              <a:miter lim="800000"/>
              <a:headEnd/>
              <a:tailEnd/>
            </a:ln>
          </p:spPr>
        </p:pic>
        <p:pic>
          <p:nvPicPr>
            <p:cNvPr id="4114" name="Bilde 43" descr="USA.jpg"/>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bwMode="auto">
            <a:xfrm>
              <a:off x="6552420" y="984398"/>
              <a:ext cx="779465" cy="428225"/>
            </a:xfrm>
            <a:prstGeom prst="rect">
              <a:avLst/>
            </a:prstGeom>
            <a:noFill/>
            <a:ln w="9525">
              <a:noFill/>
              <a:miter lim="800000"/>
              <a:headEnd/>
              <a:tailEnd/>
            </a:ln>
          </p:spPr>
        </p:pic>
        <p:pic>
          <p:nvPicPr>
            <p:cNvPr id="4115" name="Bilde 44" descr="Denmark rett.jpg"/>
            <p:cNvPicPr>
              <a:picLocks noChangeAspect="1"/>
            </p:cNvPicPr>
            <p:nvPr/>
          </p:nvPicPr>
          <p:blipFill>
            <a:blip r:embed="rId14" cstate="email">
              <a:extLst>
                <a:ext uri="{28A0092B-C50C-407E-A947-70E740481C1C}">
                  <a14:useLocalDpi xmlns:a14="http://schemas.microsoft.com/office/drawing/2010/main"/>
                </a:ext>
              </a:extLst>
            </a:blip>
            <a:srcRect/>
            <a:stretch>
              <a:fillRect/>
            </a:stretch>
          </p:blipFill>
          <p:spPr bwMode="auto">
            <a:xfrm>
              <a:off x="1006406" y="1005921"/>
              <a:ext cx="643580" cy="429053"/>
            </a:xfrm>
            <a:prstGeom prst="rect">
              <a:avLst/>
            </a:prstGeom>
            <a:noFill/>
            <a:ln w="9525">
              <a:noFill/>
              <a:miter lim="800000"/>
              <a:headEnd/>
              <a:tailEnd/>
            </a:ln>
          </p:spPr>
        </p:pic>
      </p:grpSp>
      <p:grpSp>
        <p:nvGrpSpPr>
          <p:cNvPr id="23" name="Gruppe 22"/>
          <p:cNvGrpSpPr/>
          <p:nvPr/>
        </p:nvGrpSpPr>
        <p:grpSpPr>
          <a:xfrm>
            <a:off x="430611" y="9581298"/>
            <a:ext cx="6695678" cy="400901"/>
            <a:chOff x="430611" y="9581298"/>
            <a:chExt cx="6695678" cy="400901"/>
          </a:xfrm>
        </p:grpSpPr>
        <p:grpSp>
          <p:nvGrpSpPr>
            <p:cNvPr id="24" name="Gruppe 26"/>
            <p:cNvGrpSpPr>
              <a:grpSpLocks/>
            </p:cNvGrpSpPr>
            <p:nvPr/>
          </p:nvGrpSpPr>
          <p:grpSpPr bwMode="auto">
            <a:xfrm>
              <a:off x="430611" y="9581298"/>
              <a:ext cx="6695678" cy="369888"/>
              <a:chOff x="500731" y="9554310"/>
              <a:chExt cx="6554119" cy="369888"/>
            </a:xfrm>
          </p:grpSpPr>
          <p:sp>
            <p:nvSpPr>
              <p:cNvPr id="28" name="TekstSylinder 102"/>
              <p:cNvSpPr txBox="1">
                <a:spLocks noChangeArrowheads="1"/>
              </p:cNvSpPr>
              <p:nvPr/>
            </p:nvSpPr>
            <p:spPr bwMode="auto">
              <a:xfrm>
                <a:off x="500731" y="9554310"/>
                <a:ext cx="2303463" cy="369888"/>
              </a:xfrm>
              <a:prstGeom prst="rect">
                <a:avLst/>
              </a:prstGeom>
              <a:noFill/>
              <a:ln w="9525">
                <a:noFill/>
                <a:miter lim="800000"/>
                <a:headEnd/>
                <a:tailEnd/>
              </a:ln>
            </p:spPr>
            <p:txBody>
              <a:bodyPr>
                <a:spAutoFit/>
              </a:bodyPr>
              <a:lstStyle/>
              <a:p>
                <a:r>
                  <a:rPr lang="nb-NO" b="1" dirty="0" err="1">
                    <a:solidFill>
                      <a:srgbClr val="0070C0"/>
                    </a:solidFill>
                  </a:rPr>
                  <a:t>www.arctic-sdi.org</a:t>
                </a:r>
                <a:endParaRPr lang="nb-NO" b="1" dirty="0">
                  <a:solidFill>
                    <a:srgbClr val="0070C0"/>
                  </a:solidFill>
                </a:endParaRPr>
              </a:p>
            </p:txBody>
          </p:sp>
          <p:sp>
            <p:nvSpPr>
              <p:cNvPr id="29" name="TekstSylinder 103"/>
              <p:cNvSpPr txBox="1">
                <a:spLocks noChangeArrowheads="1"/>
              </p:cNvSpPr>
              <p:nvPr/>
            </p:nvSpPr>
            <p:spPr bwMode="auto">
              <a:xfrm>
                <a:off x="4751388" y="9554935"/>
                <a:ext cx="2303462" cy="368300"/>
              </a:xfrm>
              <a:prstGeom prst="rect">
                <a:avLst/>
              </a:prstGeom>
              <a:noFill/>
              <a:ln w="9525">
                <a:noFill/>
                <a:miter lim="800000"/>
                <a:headEnd/>
                <a:tailEnd/>
              </a:ln>
            </p:spPr>
            <p:txBody>
              <a:bodyPr>
                <a:spAutoFit/>
              </a:bodyPr>
              <a:lstStyle/>
              <a:p>
                <a:r>
                  <a:rPr lang="nb-NO" b="1" dirty="0" err="1">
                    <a:solidFill>
                      <a:srgbClr val="0070C0"/>
                    </a:solidFill>
                  </a:rPr>
                  <a:t>info@arctic-sdi.org</a:t>
                </a:r>
                <a:endParaRPr lang="nb-NO" b="1" dirty="0">
                  <a:solidFill>
                    <a:srgbClr val="0070C0"/>
                  </a:solidFill>
                </a:endParaRPr>
              </a:p>
            </p:txBody>
          </p:sp>
        </p:grpSp>
        <p:pic>
          <p:nvPicPr>
            <p:cNvPr id="25" name="Bilde 24" descr="ArcticSmall_white background.jpg"/>
            <p:cNvPicPr>
              <a:picLocks noChangeAspect="1"/>
            </p:cNvPicPr>
            <p:nvPr/>
          </p:nvPicPr>
          <p:blipFill>
            <a:blip r:embed="rId15" cstate="email">
              <a:extLst>
                <a:ext uri="{28A0092B-C50C-407E-A947-70E740481C1C}">
                  <a14:useLocalDpi xmlns:a14="http://schemas.microsoft.com/office/drawing/2010/main"/>
                </a:ext>
              </a:extLst>
            </a:blip>
            <a:srcRect/>
            <a:stretch>
              <a:fillRect/>
            </a:stretch>
          </p:blipFill>
          <p:spPr>
            <a:xfrm>
              <a:off x="3652157" y="9584871"/>
              <a:ext cx="397329" cy="397328"/>
            </a:xfrm>
            <a:prstGeom prst="ellipse">
              <a:avLst/>
            </a:prstGeom>
            <a:ln w="3175"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6" name="TekstSylinder 102"/>
            <p:cNvSpPr txBox="1">
              <a:spLocks noChangeArrowheads="1"/>
            </p:cNvSpPr>
            <p:nvPr/>
          </p:nvSpPr>
          <p:spPr bwMode="auto">
            <a:xfrm>
              <a:off x="2844867" y="9590777"/>
              <a:ext cx="864096" cy="369888"/>
            </a:xfrm>
            <a:prstGeom prst="rect">
              <a:avLst/>
            </a:prstGeom>
            <a:noFill/>
            <a:ln w="9525">
              <a:noFill/>
              <a:miter lim="800000"/>
              <a:headEnd/>
              <a:tailEnd/>
            </a:ln>
          </p:spPr>
          <p:txBody>
            <a:bodyPr wrap="square">
              <a:spAutoFit/>
            </a:bodyPr>
            <a:lstStyle/>
            <a:p>
              <a:r>
                <a:rPr lang="nb-NO" b="1" dirty="0" smtClean="0">
                  <a:solidFill>
                    <a:srgbClr val="0070C0"/>
                  </a:solidFill>
                </a:rPr>
                <a:t>Arctic</a:t>
              </a:r>
              <a:endParaRPr lang="nb-NO" b="1" dirty="0">
                <a:solidFill>
                  <a:srgbClr val="0070C0"/>
                </a:solidFill>
              </a:endParaRPr>
            </a:p>
          </p:txBody>
        </p:sp>
        <p:sp>
          <p:nvSpPr>
            <p:cNvPr id="27" name="TekstSylinder 102"/>
            <p:cNvSpPr txBox="1">
              <a:spLocks noChangeArrowheads="1"/>
            </p:cNvSpPr>
            <p:nvPr/>
          </p:nvSpPr>
          <p:spPr bwMode="auto">
            <a:xfrm>
              <a:off x="3836384" y="9606254"/>
              <a:ext cx="864096" cy="369888"/>
            </a:xfrm>
            <a:prstGeom prst="rect">
              <a:avLst/>
            </a:prstGeom>
            <a:noFill/>
            <a:ln w="9525">
              <a:noFill/>
              <a:miter lim="800000"/>
              <a:headEnd/>
              <a:tailEnd/>
            </a:ln>
          </p:spPr>
          <p:txBody>
            <a:bodyPr wrap="square">
              <a:spAutoFit/>
            </a:bodyPr>
            <a:lstStyle/>
            <a:p>
              <a:r>
                <a:rPr lang="nb-NO" b="1" dirty="0" smtClean="0">
                  <a:solidFill>
                    <a:srgbClr val="0070C0"/>
                  </a:solidFill>
                </a:rPr>
                <a:t>SDI</a:t>
              </a:r>
              <a:endParaRPr lang="nb-NO" b="1" dirty="0">
                <a:solidFill>
                  <a:srgbClr val="0070C0"/>
                </a:solidFil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descr="IMG_0487.JPG"/>
          <p:cNvPicPr>
            <a:picLocks noChangeAspect="1"/>
          </p:cNvPicPr>
          <p:nvPr/>
        </p:nvPicPr>
        <p:blipFill>
          <a:blip r:embed="rId2" cstate="email">
            <a:lum bright="20000" contrast="-14000"/>
            <a:extLst>
              <a:ext uri="{28A0092B-C50C-407E-A947-70E740481C1C}">
                <a14:useLocalDpi xmlns:a14="http://schemas.microsoft.com/office/drawing/2010/main"/>
              </a:ext>
            </a:extLst>
          </a:blip>
          <a:srcRect/>
          <a:stretch>
            <a:fillRect/>
          </a:stretch>
        </p:blipFill>
        <p:spPr bwMode="auto">
          <a:xfrm>
            <a:off x="0" y="2941638"/>
            <a:ext cx="7773988" cy="8043862"/>
          </a:xfrm>
          <a:prstGeom prst="rect">
            <a:avLst/>
          </a:prstGeom>
          <a:noFill/>
          <a:ln w="9525">
            <a:noFill/>
            <a:miter lim="800000"/>
            <a:headEnd/>
            <a:tailEnd/>
          </a:ln>
        </p:spPr>
      </p:pic>
      <p:sp>
        <p:nvSpPr>
          <p:cNvPr id="5124" name="Rektangel 61"/>
          <p:cNvSpPr>
            <a:spLocks noChangeArrowheads="1"/>
          </p:cNvSpPr>
          <p:nvPr/>
        </p:nvSpPr>
        <p:spPr bwMode="auto">
          <a:xfrm>
            <a:off x="287338" y="5173663"/>
            <a:ext cx="7272337" cy="1600200"/>
          </a:xfrm>
          <a:prstGeom prst="rect">
            <a:avLst/>
          </a:prstGeom>
          <a:noFill/>
          <a:ln w="9525">
            <a:noFill/>
            <a:miter lim="800000"/>
            <a:headEnd/>
            <a:tailEnd/>
          </a:ln>
        </p:spPr>
        <p:txBody>
          <a:bodyPr>
            <a:spAutoFit/>
          </a:bodyPr>
          <a:lstStyle/>
          <a:p>
            <a:pPr algn="just"/>
            <a:r>
              <a:rPr lang="en-US" sz="1400"/>
              <a:t>The Arctic SDI Reference Model with the purpose to aid strategic Arctic SDI discussions by grouping existing and potential SDI components. All Arctic SDI activities link to the Reference Model. </a:t>
            </a:r>
          </a:p>
          <a:p>
            <a:pPr algn="just"/>
            <a:endParaRPr lang="en-US" sz="1400"/>
          </a:p>
          <a:p>
            <a:pPr algn="just"/>
            <a:r>
              <a:rPr lang="en-US" sz="1400"/>
              <a:t>The Arctic SDI corporation is based upon a Memorandum of Understanding and the organizational structure is based on activities that are being carried out by the participating National Mapping Agencies on a voluntary basis</a:t>
            </a:r>
            <a:endParaRPr lang="en-GB" sz="1400"/>
          </a:p>
        </p:txBody>
      </p:sp>
      <p:sp>
        <p:nvSpPr>
          <p:cNvPr id="5125" name="Rectangle 78"/>
          <p:cNvSpPr>
            <a:spLocks noChangeArrowheads="1"/>
          </p:cNvSpPr>
          <p:nvPr/>
        </p:nvSpPr>
        <p:spPr bwMode="auto">
          <a:xfrm>
            <a:off x="0" y="61913"/>
            <a:ext cx="7773988" cy="892175"/>
          </a:xfrm>
          <a:prstGeom prst="rect">
            <a:avLst/>
          </a:prstGeom>
          <a:noFill/>
          <a:ln w="9525" algn="ctr">
            <a:noFill/>
            <a:miter lim="800000"/>
            <a:headEnd/>
            <a:tailEnd/>
          </a:ln>
        </p:spPr>
        <p:txBody>
          <a:bodyPr anchor="ctr">
            <a:spAutoFit/>
          </a:bodyPr>
          <a:lstStyle/>
          <a:p>
            <a:pPr>
              <a:tabLst>
                <a:tab pos="274638" algn="l"/>
                <a:tab pos="457200" algn="l"/>
              </a:tabLst>
            </a:pPr>
            <a:r>
              <a:rPr lang="en-US" altLang="en-US" sz="2000" b="1" i="1">
                <a:solidFill>
                  <a:schemeClr val="accent2"/>
                </a:solidFill>
                <a:latin typeface="Verdana" pitchFamily="34" charset="0"/>
              </a:rPr>
              <a:t>The Arctic Spatial Data Infrastructure (Arctic SDI)</a:t>
            </a:r>
          </a:p>
          <a:p>
            <a:pPr>
              <a:tabLst>
                <a:tab pos="274638" algn="l"/>
                <a:tab pos="457200" algn="l"/>
              </a:tabLst>
            </a:pPr>
            <a:r>
              <a:rPr lang="en-US" altLang="en-US" sz="1600" b="1" i="1">
                <a:solidFill>
                  <a:schemeClr val="accent2"/>
                </a:solidFill>
                <a:latin typeface="Verdana" pitchFamily="34" charset="0"/>
              </a:rPr>
              <a:t>A collaboration between the Arctic Council and the national mapping authorities of the Arctic</a:t>
            </a:r>
          </a:p>
        </p:txBody>
      </p:sp>
      <p:pic>
        <p:nvPicPr>
          <p:cNvPr id="5126" name="Bilde 76" descr="NewOrg140610 (2).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287338" y="6757988"/>
            <a:ext cx="7065962" cy="2879725"/>
          </a:xfrm>
          <a:prstGeom prst="rect">
            <a:avLst/>
          </a:prstGeom>
          <a:noFill/>
          <a:ln w="9525">
            <a:noFill/>
            <a:miter lim="800000"/>
            <a:headEnd/>
            <a:tailEnd/>
          </a:ln>
        </p:spPr>
      </p:pic>
      <p:grpSp>
        <p:nvGrpSpPr>
          <p:cNvPr id="5128" name="Gruppe 88"/>
          <p:cNvGrpSpPr>
            <a:grpSpLocks/>
          </p:cNvGrpSpPr>
          <p:nvPr/>
        </p:nvGrpSpPr>
        <p:grpSpPr bwMode="auto">
          <a:xfrm>
            <a:off x="314325" y="981075"/>
            <a:ext cx="7018338" cy="457200"/>
            <a:chOff x="314903" y="981727"/>
            <a:chExt cx="7016982" cy="456535"/>
          </a:xfrm>
        </p:grpSpPr>
        <p:pic>
          <p:nvPicPr>
            <p:cNvPr id="5129" name="Bilde 89" descr="Greenland.gif"/>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314903" y="1001688"/>
              <a:ext cx="648072" cy="432048"/>
            </a:xfrm>
            <a:prstGeom prst="rect">
              <a:avLst/>
            </a:prstGeom>
            <a:noFill/>
            <a:ln w="9525">
              <a:noFill/>
              <a:miter lim="800000"/>
              <a:headEnd/>
              <a:tailEnd/>
            </a:ln>
          </p:spPr>
        </p:pic>
        <p:pic>
          <p:nvPicPr>
            <p:cNvPr id="91" name="Bilde 90" descr="Faroe.gif"/>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668779" y="1005505"/>
              <a:ext cx="593610" cy="432757"/>
            </a:xfrm>
            <a:prstGeom prst="rect">
              <a:avLst/>
            </a:prstGeom>
            <a:ln w="3175">
              <a:solidFill>
                <a:schemeClr val="accent3">
                  <a:lumMod val="85000"/>
                </a:schemeClr>
              </a:solidFill>
            </a:ln>
          </p:spPr>
        </p:pic>
        <p:pic>
          <p:nvPicPr>
            <p:cNvPr id="5131" name="Bilde 91" descr="Canada.png"/>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bwMode="auto">
            <a:xfrm>
              <a:off x="2303107" y="1001881"/>
              <a:ext cx="864096" cy="432048"/>
            </a:xfrm>
            <a:prstGeom prst="rect">
              <a:avLst/>
            </a:prstGeom>
            <a:noFill/>
            <a:ln w="9525">
              <a:noFill/>
              <a:miter lim="800000"/>
              <a:headEnd/>
              <a:tailEnd/>
            </a:ln>
          </p:spPr>
        </p:pic>
        <p:pic>
          <p:nvPicPr>
            <p:cNvPr id="93" name="Bilde 92" descr="finland.jp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3217880" y="997579"/>
              <a:ext cx="647575" cy="435928"/>
            </a:xfrm>
            <a:prstGeom prst="rect">
              <a:avLst/>
            </a:prstGeom>
            <a:ln w="3175">
              <a:solidFill>
                <a:schemeClr val="accent3">
                  <a:lumMod val="85000"/>
                </a:schemeClr>
              </a:solidFill>
            </a:ln>
          </p:spPr>
        </p:pic>
        <p:pic>
          <p:nvPicPr>
            <p:cNvPr id="5133" name="Bilde 93" descr="Iceland.png"/>
            <p:cNvPicPr>
              <a:picLocks noChangeAspect="1"/>
            </p:cNvPicPr>
            <p:nvPr/>
          </p:nvPicPr>
          <p:blipFill>
            <a:blip r:embed="rId8" cstate="email">
              <a:extLst>
                <a:ext uri="{28A0092B-C50C-407E-A947-70E740481C1C}">
                  <a14:useLocalDpi xmlns:a14="http://schemas.microsoft.com/office/drawing/2010/main"/>
                </a:ext>
              </a:extLst>
            </a:blip>
            <a:srcRect/>
            <a:stretch>
              <a:fillRect/>
            </a:stretch>
          </p:blipFill>
          <p:spPr bwMode="auto">
            <a:xfrm>
              <a:off x="3913287" y="993213"/>
              <a:ext cx="600006" cy="432048"/>
            </a:xfrm>
            <a:prstGeom prst="rect">
              <a:avLst/>
            </a:prstGeom>
            <a:noFill/>
            <a:ln w="9525">
              <a:noFill/>
              <a:miter lim="800000"/>
              <a:headEnd/>
              <a:tailEnd/>
            </a:ln>
          </p:spPr>
        </p:pic>
        <p:pic>
          <p:nvPicPr>
            <p:cNvPr id="5134" name="Bilde 94" descr="Norway.jpg"/>
            <p:cNvPicPr>
              <a:picLocks noChangeAspect="1"/>
            </p:cNvPicPr>
            <p:nvPr/>
          </p:nvPicPr>
          <p:blipFill>
            <a:blip r:embed="rId9" cstate="email">
              <a:extLst>
                <a:ext uri="{28A0092B-C50C-407E-A947-70E740481C1C}">
                  <a14:useLocalDpi xmlns:a14="http://schemas.microsoft.com/office/drawing/2010/main"/>
                </a:ext>
              </a:extLst>
            </a:blip>
            <a:srcRect/>
            <a:stretch>
              <a:fillRect/>
            </a:stretch>
          </p:blipFill>
          <p:spPr bwMode="auto">
            <a:xfrm>
              <a:off x="4559694" y="988880"/>
              <a:ext cx="594066" cy="432048"/>
            </a:xfrm>
            <a:prstGeom prst="rect">
              <a:avLst/>
            </a:prstGeom>
            <a:noFill/>
            <a:ln w="9525">
              <a:noFill/>
              <a:miter lim="800000"/>
              <a:headEnd/>
              <a:tailEnd/>
            </a:ln>
          </p:spPr>
        </p:pic>
        <p:pic>
          <p:nvPicPr>
            <p:cNvPr id="96" name="Bilde 95" descr="Russia.JPG"/>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5193935" y="992824"/>
              <a:ext cx="628529" cy="420075"/>
            </a:xfrm>
            <a:prstGeom prst="rect">
              <a:avLst/>
            </a:prstGeom>
            <a:ln>
              <a:solidFill>
                <a:schemeClr val="accent3">
                  <a:lumMod val="95000"/>
                </a:schemeClr>
              </a:solidFill>
            </a:ln>
          </p:spPr>
        </p:pic>
        <p:pic>
          <p:nvPicPr>
            <p:cNvPr id="5136" name="Bilde 96" descr="Sweden.jpg"/>
            <p:cNvPicPr>
              <a:picLocks noChangeAspect="1"/>
            </p:cNvPicPr>
            <p:nvPr/>
          </p:nvPicPr>
          <p:blipFill>
            <a:blip r:embed="rId11" cstate="email">
              <a:extLst>
                <a:ext uri="{28A0092B-C50C-407E-A947-70E740481C1C}">
                  <a14:useLocalDpi xmlns:a14="http://schemas.microsoft.com/office/drawing/2010/main"/>
                </a:ext>
              </a:extLst>
            </a:blip>
            <a:srcRect/>
            <a:stretch>
              <a:fillRect/>
            </a:stretch>
          </p:blipFill>
          <p:spPr bwMode="auto">
            <a:xfrm>
              <a:off x="5867703" y="981727"/>
              <a:ext cx="648072" cy="428903"/>
            </a:xfrm>
            <a:prstGeom prst="rect">
              <a:avLst/>
            </a:prstGeom>
            <a:noFill/>
            <a:ln w="9525">
              <a:noFill/>
              <a:miter lim="800000"/>
              <a:headEnd/>
              <a:tailEnd/>
            </a:ln>
          </p:spPr>
        </p:pic>
        <p:pic>
          <p:nvPicPr>
            <p:cNvPr id="5137" name="Bilde 97" descr="USA.jpg"/>
            <p:cNvPicPr>
              <a:picLocks noChangeAspect="1"/>
            </p:cNvPicPr>
            <p:nvPr/>
          </p:nvPicPr>
          <p:blipFill>
            <a:blip r:embed="rId12" cstate="email">
              <a:extLst>
                <a:ext uri="{28A0092B-C50C-407E-A947-70E740481C1C}">
                  <a14:useLocalDpi xmlns:a14="http://schemas.microsoft.com/office/drawing/2010/main"/>
                </a:ext>
              </a:extLst>
            </a:blip>
            <a:srcRect/>
            <a:stretch>
              <a:fillRect/>
            </a:stretch>
          </p:blipFill>
          <p:spPr bwMode="auto">
            <a:xfrm>
              <a:off x="6552420" y="984398"/>
              <a:ext cx="779465" cy="428225"/>
            </a:xfrm>
            <a:prstGeom prst="rect">
              <a:avLst/>
            </a:prstGeom>
            <a:noFill/>
            <a:ln w="9525">
              <a:noFill/>
              <a:miter lim="800000"/>
              <a:headEnd/>
              <a:tailEnd/>
            </a:ln>
          </p:spPr>
        </p:pic>
        <p:pic>
          <p:nvPicPr>
            <p:cNvPr id="5138" name="Bilde 98" descr="Denmark rett.jpg"/>
            <p:cNvPicPr>
              <a:picLocks noChangeAspect="1"/>
            </p:cNvPicPr>
            <p:nvPr/>
          </p:nvPicPr>
          <p:blipFill>
            <a:blip r:embed="rId13" cstate="email">
              <a:extLst>
                <a:ext uri="{28A0092B-C50C-407E-A947-70E740481C1C}">
                  <a14:useLocalDpi xmlns:a14="http://schemas.microsoft.com/office/drawing/2010/main"/>
                </a:ext>
              </a:extLst>
            </a:blip>
            <a:srcRect/>
            <a:stretch>
              <a:fillRect/>
            </a:stretch>
          </p:blipFill>
          <p:spPr bwMode="auto">
            <a:xfrm>
              <a:off x="1006406" y="1005921"/>
              <a:ext cx="643580" cy="429053"/>
            </a:xfrm>
            <a:prstGeom prst="rect">
              <a:avLst/>
            </a:prstGeom>
            <a:noFill/>
            <a:ln w="9525">
              <a:noFill/>
              <a:miter lim="800000"/>
              <a:headEnd/>
              <a:tailEnd/>
            </a:ln>
          </p:spPr>
        </p:pic>
      </p:grpSp>
      <p:grpSp>
        <p:nvGrpSpPr>
          <p:cNvPr id="22" name="Gruppe 21"/>
          <p:cNvGrpSpPr/>
          <p:nvPr/>
        </p:nvGrpSpPr>
        <p:grpSpPr>
          <a:xfrm>
            <a:off x="430611" y="9581298"/>
            <a:ext cx="6695678" cy="400901"/>
            <a:chOff x="430611" y="9581298"/>
            <a:chExt cx="6695678" cy="400901"/>
          </a:xfrm>
        </p:grpSpPr>
        <p:grpSp>
          <p:nvGrpSpPr>
            <p:cNvPr id="23" name="Gruppe 26"/>
            <p:cNvGrpSpPr>
              <a:grpSpLocks/>
            </p:cNvGrpSpPr>
            <p:nvPr/>
          </p:nvGrpSpPr>
          <p:grpSpPr bwMode="auto">
            <a:xfrm>
              <a:off x="430611" y="9581298"/>
              <a:ext cx="6695678" cy="369888"/>
              <a:chOff x="500731" y="9554310"/>
              <a:chExt cx="6554119" cy="369888"/>
            </a:xfrm>
          </p:grpSpPr>
          <p:sp>
            <p:nvSpPr>
              <p:cNvPr id="27" name="TekstSylinder 102"/>
              <p:cNvSpPr txBox="1">
                <a:spLocks noChangeArrowheads="1"/>
              </p:cNvSpPr>
              <p:nvPr/>
            </p:nvSpPr>
            <p:spPr bwMode="auto">
              <a:xfrm>
                <a:off x="500731" y="9554310"/>
                <a:ext cx="2303463" cy="369888"/>
              </a:xfrm>
              <a:prstGeom prst="rect">
                <a:avLst/>
              </a:prstGeom>
              <a:noFill/>
              <a:ln w="9525">
                <a:noFill/>
                <a:miter lim="800000"/>
                <a:headEnd/>
                <a:tailEnd/>
              </a:ln>
            </p:spPr>
            <p:txBody>
              <a:bodyPr>
                <a:spAutoFit/>
              </a:bodyPr>
              <a:lstStyle/>
              <a:p>
                <a:r>
                  <a:rPr lang="nb-NO" b="1" dirty="0" err="1">
                    <a:solidFill>
                      <a:srgbClr val="0070C0"/>
                    </a:solidFill>
                  </a:rPr>
                  <a:t>www.arctic-sdi.org</a:t>
                </a:r>
                <a:endParaRPr lang="nb-NO" b="1" dirty="0">
                  <a:solidFill>
                    <a:srgbClr val="0070C0"/>
                  </a:solidFill>
                </a:endParaRPr>
              </a:p>
            </p:txBody>
          </p:sp>
          <p:sp>
            <p:nvSpPr>
              <p:cNvPr id="28" name="TekstSylinder 103"/>
              <p:cNvSpPr txBox="1">
                <a:spLocks noChangeArrowheads="1"/>
              </p:cNvSpPr>
              <p:nvPr/>
            </p:nvSpPr>
            <p:spPr bwMode="auto">
              <a:xfrm>
                <a:off x="4751388" y="9554935"/>
                <a:ext cx="2303462" cy="368300"/>
              </a:xfrm>
              <a:prstGeom prst="rect">
                <a:avLst/>
              </a:prstGeom>
              <a:noFill/>
              <a:ln w="9525">
                <a:noFill/>
                <a:miter lim="800000"/>
                <a:headEnd/>
                <a:tailEnd/>
              </a:ln>
            </p:spPr>
            <p:txBody>
              <a:bodyPr>
                <a:spAutoFit/>
              </a:bodyPr>
              <a:lstStyle/>
              <a:p>
                <a:r>
                  <a:rPr lang="nb-NO" b="1" dirty="0" err="1">
                    <a:solidFill>
                      <a:srgbClr val="0070C0"/>
                    </a:solidFill>
                  </a:rPr>
                  <a:t>info@arctic-sdi.org</a:t>
                </a:r>
                <a:endParaRPr lang="nb-NO" b="1" dirty="0">
                  <a:solidFill>
                    <a:srgbClr val="0070C0"/>
                  </a:solidFill>
                </a:endParaRPr>
              </a:p>
            </p:txBody>
          </p:sp>
        </p:grpSp>
        <p:pic>
          <p:nvPicPr>
            <p:cNvPr id="24" name="Bilde 23" descr="ArcticSmall_white background.jpg"/>
            <p:cNvPicPr>
              <a:picLocks noChangeAspect="1"/>
            </p:cNvPicPr>
            <p:nvPr/>
          </p:nvPicPr>
          <p:blipFill>
            <a:blip r:embed="rId14" cstate="email">
              <a:extLst>
                <a:ext uri="{28A0092B-C50C-407E-A947-70E740481C1C}">
                  <a14:useLocalDpi xmlns:a14="http://schemas.microsoft.com/office/drawing/2010/main"/>
                </a:ext>
              </a:extLst>
            </a:blip>
            <a:srcRect/>
            <a:stretch>
              <a:fillRect/>
            </a:stretch>
          </p:blipFill>
          <p:spPr>
            <a:xfrm>
              <a:off x="3652157" y="9584871"/>
              <a:ext cx="397329" cy="397328"/>
            </a:xfrm>
            <a:prstGeom prst="ellipse">
              <a:avLst/>
            </a:prstGeom>
            <a:ln w="3175"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5" name="TekstSylinder 102"/>
            <p:cNvSpPr txBox="1">
              <a:spLocks noChangeArrowheads="1"/>
            </p:cNvSpPr>
            <p:nvPr/>
          </p:nvSpPr>
          <p:spPr bwMode="auto">
            <a:xfrm>
              <a:off x="2844867" y="9590777"/>
              <a:ext cx="864096" cy="369888"/>
            </a:xfrm>
            <a:prstGeom prst="rect">
              <a:avLst/>
            </a:prstGeom>
            <a:noFill/>
            <a:ln w="9525">
              <a:noFill/>
              <a:miter lim="800000"/>
              <a:headEnd/>
              <a:tailEnd/>
            </a:ln>
          </p:spPr>
          <p:txBody>
            <a:bodyPr wrap="square">
              <a:spAutoFit/>
            </a:bodyPr>
            <a:lstStyle/>
            <a:p>
              <a:r>
                <a:rPr lang="nb-NO" b="1" dirty="0" smtClean="0">
                  <a:solidFill>
                    <a:srgbClr val="0070C0"/>
                  </a:solidFill>
                </a:rPr>
                <a:t>Arctic</a:t>
              </a:r>
              <a:endParaRPr lang="nb-NO" b="1" dirty="0">
                <a:solidFill>
                  <a:srgbClr val="0070C0"/>
                </a:solidFill>
              </a:endParaRPr>
            </a:p>
          </p:txBody>
        </p:sp>
        <p:sp>
          <p:nvSpPr>
            <p:cNvPr id="26" name="TekstSylinder 102"/>
            <p:cNvSpPr txBox="1">
              <a:spLocks noChangeArrowheads="1"/>
            </p:cNvSpPr>
            <p:nvPr/>
          </p:nvSpPr>
          <p:spPr bwMode="auto">
            <a:xfrm>
              <a:off x="3836384" y="9606254"/>
              <a:ext cx="864096" cy="369888"/>
            </a:xfrm>
            <a:prstGeom prst="rect">
              <a:avLst/>
            </a:prstGeom>
            <a:noFill/>
            <a:ln w="9525">
              <a:noFill/>
              <a:miter lim="800000"/>
              <a:headEnd/>
              <a:tailEnd/>
            </a:ln>
          </p:spPr>
          <p:txBody>
            <a:bodyPr wrap="square">
              <a:spAutoFit/>
            </a:bodyPr>
            <a:lstStyle/>
            <a:p>
              <a:r>
                <a:rPr lang="nb-NO" b="1" dirty="0" smtClean="0">
                  <a:solidFill>
                    <a:srgbClr val="0070C0"/>
                  </a:solidFill>
                </a:rPr>
                <a:t>SDI</a:t>
              </a:r>
              <a:endParaRPr lang="nb-NO" b="1" dirty="0">
                <a:solidFill>
                  <a:srgbClr val="0070C0"/>
                </a:solidFill>
              </a:endParaRPr>
            </a:p>
          </p:txBody>
        </p:sp>
      </p:grpSp>
      <p:pic>
        <p:nvPicPr>
          <p:cNvPr id="3" name="Picture 2"/>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19138" y="1711325"/>
            <a:ext cx="6477000" cy="33909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CA"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CA"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17448</TotalTime>
  <Words>380</Words>
  <Application>Microsoft Office PowerPoint</Application>
  <PresentationFormat>Custom</PresentationFormat>
  <Paragraphs>46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Default Design</vt:lpstr>
      <vt:lpstr>PowerPoint Presentation</vt:lpstr>
      <vt:lpstr>PowerPoint Presentation</vt:lpstr>
      <vt:lpstr>PowerPoint Presentation</vt:lpstr>
      <vt:lpstr>PowerPoint Presentation</vt:lpstr>
    </vt:vector>
  </TitlesOfParts>
  <Company>NRCAN-RNCAN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cst onge</dc:creator>
  <cp:lastModifiedBy>lstarnau</cp:lastModifiedBy>
  <cp:revision>119</cp:revision>
  <dcterms:created xsi:type="dcterms:W3CDTF">2012-05-03T13:54:14Z</dcterms:created>
  <dcterms:modified xsi:type="dcterms:W3CDTF">2015-11-17T20:44:22Z</dcterms:modified>
</cp:coreProperties>
</file>